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83" r:id="rId4"/>
    <p:sldId id="290" r:id="rId5"/>
    <p:sldId id="305" r:id="rId6"/>
    <p:sldId id="291" r:id="rId7"/>
    <p:sldId id="304" r:id="rId8"/>
    <p:sldId id="279" r:id="rId9"/>
    <p:sldId id="292" r:id="rId10"/>
    <p:sldId id="294" r:id="rId11"/>
    <p:sldId id="295" r:id="rId12"/>
    <p:sldId id="296" r:id="rId13"/>
    <p:sldId id="303" r:id="rId14"/>
    <p:sldId id="297" r:id="rId15"/>
    <p:sldId id="300" r:id="rId16"/>
    <p:sldId id="301" r:id="rId17"/>
    <p:sldId id="302" r:id="rId18"/>
    <p:sldId id="268" r:id="rId19"/>
    <p:sldId id="270" r:id="rId20"/>
    <p:sldId id="274" r:id="rId2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8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7" autoAdjust="0"/>
    <p:restoredTop sz="93842" autoAdjust="0"/>
  </p:normalViewPr>
  <p:slideViewPr>
    <p:cSldViewPr>
      <p:cViewPr>
        <p:scale>
          <a:sx n="64" d="100"/>
          <a:sy n="64" d="100"/>
        </p:scale>
        <p:origin x="65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9857AA-7FD6-489A-80CE-B4A72934DA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6BA40C-6DD6-4C6F-97E2-9BA3F882CD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66B4A-8743-4EFA-A729-BC87C3C57AEC}" type="datetimeFigureOut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AEDCDD0-85A4-4B83-A868-DF735E3E0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A2F9D704-FFAE-44A5-8DB3-C5A5E87CC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1F87BA-20E2-4551-AD8F-4AE0351E19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EB3B51-2FAF-43CD-A6E8-77278F741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CF7ED9-AE8D-42D2-A72A-4FBC530A73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uncomfortable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global </a:t>
            </a:r>
            <a:r>
              <a:rPr lang="de-DE" dirty="0" err="1"/>
              <a:t>catastrophes</a:t>
            </a:r>
            <a:r>
              <a:rPr lang="de-DE" dirty="0"/>
              <a:t>  </a:t>
            </a:r>
            <a:r>
              <a:rPr lang="de-DE" dirty="0" err="1"/>
              <a:t>scaring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</a:p>
          <a:p>
            <a:r>
              <a:rPr lang="de-DE" dirty="0" err="1"/>
              <a:t>Floodings</a:t>
            </a:r>
            <a:r>
              <a:rPr lang="de-DE" dirty="0"/>
              <a:t>, </a:t>
            </a:r>
            <a:r>
              <a:rPr lang="de-DE" dirty="0" err="1"/>
              <a:t>hurricanes</a:t>
            </a:r>
            <a:r>
              <a:rPr lang="de-DE" dirty="0"/>
              <a:t>, </a:t>
            </a:r>
            <a:r>
              <a:rPr lang="de-DE" dirty="0" err="1"/>
              <a:t>droughts</a:t>
            </a:r>
            <a:r>
              <a:rPr lang="de-DE" dirty="0"/>
              <a:t>, </a:t>
            </a:r>
            <a:r>
              <a:rPr lang="de-DE" dirty="0" err="1"/>
              <a:t>wildfires</a:t>
            </a:r>
            <a:r>
              <a:rPr lang="de-DE" dirty="0"/>
              <a:t>, </a:t>
            </a:r>
            <a:r>
              <a:rPr lang="de-DE" dirty="0" err="1"/>
              <a:t>heatwaves</a:t>
            </a:r>
            <a:r>
              <a:rPr lang="de-DE" dirty="0"/>
              <a:t>,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extinctions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Johann Rockström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Potsdamer Klimafolgenforschungsinstitut </a:t>
            </a:r>
            <a:r>
              <a:rPr lang="de-DE" dirty="0" err="1"/>
              <a:t>calls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: „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mother</a:t>
            </a:r>
            <a:r>
              <a:rPr lang="de-DE" dirty="0"/>
              <a:t> </a:t>
            </a:r>
            <a:r>
              <a:rPr lang="de-DE" dirty="0" err="1"/>
              <a:t>earth</a:t>
            </a:r>
            <a:r>
              <a:rPr lang="de-DE" dirty="0"/>
              <a:t>“  and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signs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plantery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can‘t</a:t>
            </a:r>
            <a:r>
              <a:rPr lang="de-DE" dirty="0"/>
              <a:t> </a:t>
            </a:r>
            <a:r>
              <a:rPr lang="de-DE" dirty="0" err="1"/>
              <a:t>buffer</a:t>
            </a:r>
            <a:r>
              <a:rPr lang="de-DE" dirty="0"/>
              <a:t> </a:t>
            </a:r>
            <a:r>
              <a:rPr lang="de-DE" dirty="0" err="1"/>
              <a:t>anymore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human 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planetary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r>
              <a:rPr lang="de-DE" dirty="0" err="1"/>
              <a:t>Programs</a:t>
            </a:r>
            <a:r>
              <a:rPr lang="de-DE" dirty="0"/>
              <a:t> like UNESCOS Education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</a:p>
          <a:p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education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5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F7ED9-AE8D-42D2-A72A-4FBC530A73E3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574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 Personen oder Gruppen sind in ihrem Denken, Fühlen und Handeln aufeinander bezogen</a:t>
            </a:r>
          </a:p>
          <a:p>
            <a:r>
              <a:rPr lang="de-DE" dirty="0"/>
              <a:t>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F7ED9-AE8D-42D2-A72A-4FBC530A73E3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43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 Personen oder Gruppen sind in ihrem Denken, Fühlen und Handeln aufeinander bezogen</a:t>
            </a:r>
          </a:p>
          <a:p>
            <a:r>
              <a:rPr lang="de-DE" dirty="0"/>
              <a:t>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F7ED9-AE8D-42D2-A72A-4FBC530A73E3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879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desperately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mindshift</a:t>
            </a:r>
            <a:r>
              <a:rPr lang="de-DE" dirty="0"/>
              <a:t> / a </a:t>
            </a:r>
            <a:r>
              <a:rPr lang="de-DE" dirty="0" err="1"/>
              <a:t>transformation</a:t>
            </a:r>
            <a:r>
              <a:rPr lang="de-DE" dirty="0"/>
              <a:t> but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.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,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fellow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and </a:t>
            </a:r>
            <a:r>
              <a:rPr lang="de-DE" dirty="0" err="1"/>
              <a:t>discovered</a:t>
            </a:r>
            <a:r>
              <a:rPr lang="de-DE" dirty="0"/>
              <a:t> a possible </a:t>
            </a:r>
            <a:r>
              <a:rPr lang="de-DE" dirty="0" err="1"/>
              <a:t>explanation</a:t>
            </a:r>
            <a:r>
              <a:rPr lang="de-DE" dirty="0"/>
              <a:t>.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–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gap</a:t>
            </a:r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wellresearched</a:t>
            </a:r>
            <a:r>
              <a:rPr lang="de-DE" dirty="0"/>
              <a:t> </a:t>
            </a:r>
            <a:r>
              <a:rPr lang="de-DE" dirty="0" err="1"/>
              <a:t>phenomenon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comparably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.</a:t>
            </a:r>
          </a:p>
          <a:p>
            <a:r>
              <a:rPr lang="de-DE" dirty="0"/>
              <a:t>This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knowing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 and </a:t>
            </a:r>
            <a:r>
              <a:rPr lang="de-DE" dirty="0" err="1"/>
              <a:t>needed</a:t>
            </a:r>
            <a:r>
              <a:rPr lang="de-DE" dirty="0"/>
              <a:t> and not </a:t>
            </a:r>
            <a:r>
              <a:rPr lang="de-DE" dirty="0" err="1"/>
              <a:t>acting</a:t>
            </a:r>
            <a:r>
              <a:rPr lang="de-DE" dirty="0"/>
              <a:t> </a:t>
            </a:r>
            <a:r>
              <a:rPr lang="de-DE" dirty="0" err="1"/>
              <a:t>correspondently</a:t>
            </a:r>
            <a:endParaRPr lang="de-DE" dirty="0"/>
          </a:p>
          <a:p>
            <a:r>
              <a:rPr lang="de-DE" dirty="0"/>
              <a:t>Education </a:t>
            </a:r>
            <a:r>
              <a:rPr lang="de-DE" dirty="0" err="1"/>
              <a:t>helps</a:t>
            </a:r>
            <a:r>
              <a:rPr lang="de-DE" dirty="0"/>
              <a:t> in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, </a:t>
            </a:r>
            <a:r>
              <a:rPr lang="de-DE" dirty="0" err="1"/>
              <a:t>attitiudes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judgements</a:t>
            </a:r>
            <a:r>
              <a:rPr lang="de-DE" dirty="0"/>
              <a:t> but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translated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action</a:t>
            </a:r>
            <a:endParaRPr lang="de-DE" dirty="0"/>
          </a:p>
          <a:p>
            <a:r>
              <a:rPr lang="de-DE" dirty="0"/>
              <a:t>BUT: Massive </a:t>
            </a:r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r>
              <a:rPr lang="de-DE" dirty="0"/>
              <a:t>Comes </a:t>
            </a:r>
            <a:r>
              <a:rPr lang="de-DE" dirty="0" err="1"/>
              <a:t>to</a:t>
            </a:r>
            <a:r>
              <a:rPr lang="de-DE" dirty="0"/>
              <a:t> real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de-DE" dirty="0"/>
          </a:p>
          <a:p>
            <a:r>
              <a:rPr lang="de-DE" dirty="0" err="1"/>
              <a:t>people</a:t>
            </a:r>
            <a:r>
              <a:rPr lang="de-DE" dirty="0"/>
              <a:t> do NOT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despite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pointing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direction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ist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-action </a:t>
            </a:r>
            <a:r>
              <a:rPr lang="de-DE" dirty="0" err="1"/>
              <a:t>gap</a:t>
            </a:r>
            <a:r>
              <a:rPr lang="de-DE" dirty="0"/>
              <a:t>/</a:t>
            </a:r>
          </a:p>
          <a:p>
            <a:r>
              <a:rPr lang="de-DE" dirty="0"/>
              <a:t>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speak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…. </a:t>
            </a:r>
            <a:r>
              <a:rPr lang="de-DE" dirty="0" err="1"/>
              <a:t>Summaizing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51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Ultimately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confront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global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threatening</a:t>
            </a:r>
            <a:r>
              <a:rPr lang="de-DE" dirty="0"/>
              <a:t> human </a:t>
            </a:r>
            <a:r>
              <a:rPr lang="de-DE" dirty="0" err="1"/>
              <a:t>existence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planet</a:t>
            </a:r>
          </a:p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lie</a:t>
            </a:r>
            <a:r>
              <a:rPr lang="de-DE" dirty="0"/>
              <a:t> in </a:t>
            </a: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bridge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.</a:t>
            </a:r>
          </a:p>
          <a:p>
            <a:r>
              <a:rPr lang="de-DE" dirty="0"/>
              <a:t>So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.</a:t>
            </a:r>
          </a:p>
          <a:p>
            <a:pPr marL="228600" indent="-228600">
              <a:buAutoNum type="arabicParenR"/>
            </a:pP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review on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‚inner-</a:t>
            </a:r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gap</a:t>
            </a:r>
            <a:r>
              <a:rPr lang="de-DE" dirty="0"/>
              <a:t>‘ </a:t>
            </a:r>
          </a:p>
          <a:p>
            <a:pPr marL="228600" indent="-228600">
              <a:buAutoNum type="arabicParenR"/>
            </a:pPr>
            <a:r>
              <a:rPr lang="de-DE" dirty="0"/>
              <a:t>and </a:t>
            </a:r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empirical</a:t>
            </a:r>
            <a:r>
              <a:rPr lang="de-DE" dirty="0"/>
              <a:t> valid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proofen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bridge</a:t>
            </a:r>
            <a:r>
              <a:rPr lang="de-DE" dirty="0"/>
              <a:t>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1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Therefore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in </a:t>
            </a:r>
            <a:r>
              <a:rPr lang="de-DE" dirty="0" err="1"/>
              <a:t>conducting</a:t>
            </a:r>
            <a:r>
              <a:rPr lang="de-DE" dirty="0"/>
              <a:t> a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.</a:t>
            </a:r>
          </a:p>
          <a:p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reviewed</a:t>
            </a:r>
            <a:r>
              <a:rPr lang="de-DE" dirty="0"/>
              <a:t> </a:t>
            </a:r>
            <a:r>
              <a:rPr lang="de-DE" dirty="0" err="1"/>
              <a:t>evaluated</a:t>
            </a:r>
            <a:r>
              <a:rPr lang="de-DE" dirty="0"/>
              <a:t> 56 </a:t>
            </a:r>
            <a:r>
              <a:rPr lang="de-DE" dirty="0" err="1"/>
              <a:t>articles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in-</a:t>
            </a:r>
            <a:r>
              <a:rPr lang="de-DE" dirty="0" err="1"/>
              <a:t>depth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54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</a:t>
            </a:r>
          </a:p>
          <a:p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, </a:t>
            </a:r>
            <a:r>
              <a:rPr lang="de-DE" dirty="0" err="1"/>
              <a:t>neibourhood</a:t>
            </a:r>
            <a:r>
              <a:rPr lang="de-DE" dirty="0"/>
              <a:t> 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/>
              <a:t>morally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. </a:t>
            </a:r>
          </a:p>
          <a:p>
            <a:r>
              <a:rPr lang="de-DE" dirty="0"/>
              <a:t>Gap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reinforced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unethical</a:t>
            </a:r>
            <a:r>
              <a:rPr lang="de-DE" dirty="0"/>
              <a:t> </a:t>
            </a:r>
            <a:r>
              <a:rPr lang="de-DE" dirty="0" err="1"/>
              <a:t>leadership</a:t>
            </a:r>
            <a:endParaRPr lang="de-DE" dirty="0"/>
          </a:p>
          <a:p>
            <a:endParaRPr lang="de-DE" dirty="0"/>
          </a:p>
          <a:p>
            <a:r>
              <a:rPr lang="de-DE" dirty="0"/>
              <a:t>Many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conflicted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foci</a:t>
            </a:r>
            <a:r>
              <a:rPr lang="de-DE" dirty="0"/>
              <a:t>. 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helpful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8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</a:t>
            </a:r>
          </a:p>
          <a:p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, </a:t>
            </a:r>
            <a:r>
              <a:rPr lang="de-DE" dirty="0" err="1"/>
              <a:t>neibourhood</a:t>
            </a:r>
            <a:r>
              <a:rPr lang="de-DE" dirty="0"/>
              <a:t> 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/>
              <a:t>morally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. </a:t>
            </a:r>
          </a:p>
          <a:p>
            <a:r>
              <a:rPr lang="de-DE" dirty="0"/>
              <a:t>Gap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reinforced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unethical</a:t>
            </a:r>
            <a:r>
              <a:rPr lang="de-DE" dirty="0"/>
              <a:t> </a:t>
            </a:r>
            <a:r>
              <a:rPr lang="de-DE" dirty="0" err="1"/>
              <a:t>leadership</a:t>
            </a:r>
            <a:endParaRPr lang="de-DE" dirty="0"/>
          </a:p>
          <a:p>
            <a:endParaRPr lang="de-DE" dirty="0"/>
          </a:p>
          <a:p>
            <a:r>
              <a:rPr lang="de-DE" dirty="0"/>
              <a:t>Many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conflicted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foci</a:t>
            </a:r>
            <a:r>
              <a:rPr lang="de-DE" dirty="0"/>
              <a:t>. 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helpful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9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</a:t>
            </a:r>
          </a:p>
          <a:p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, </a:t>
            </a:r>
            <a:r>
              <a:rPr lang="de-DE" dirty="0" err="1"/>
              <a:t>neibourhood</a:t>
            </a:r>
            <a:r>
              <a:rPr lang="de-DE" dirty="0"/>
              <a:t> 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/>
              <a:t>morally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. </a:t>
            </a:r>
          </a:p>
          <a:p>
            <a:r>
              <a:rPr lang="de-DE" dirty="0"/>
              <a:t>Gap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reinforced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unethical</a:t>
            </a:r>
            <a:r>
              <a:rPr lang="de-DE" dirty="0"/>
              <a:t> </a:t>
            </a:r>
            <a:r>
              <a:rPr lang="de-DE" dirty="0" err="1"/>
              <a:t>leadership</a:t>
            </a:r>
            <a:endParaRPr lang="de-DE" dirty="0"/>
          </a:p>
          <a:p>
            <a:endParaRPr lang="de-DE" dirty="0"/>
          </a:p>
          <a:p>
            <a:r>
              <a:rPr lang="de-DE" dirty="0"/>
              <a:t>Many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conflicted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foci</a:t>
            </a:r>
            <a:r>
              <a:rPr lang="de-DE" dirty="0"/>
              <a:t>. 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helpful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74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17526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lex Brush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382B7A-6C3F-4C88-928A-653DB9768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AFD87-96EA-442A-9A03-CA5CD09A0A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6F2D726-5846-FAB0-688A-46D5EB2E9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Prof. Dr. Barbara Meyer</a:t>
            </a:r>
          </a:p>
          <a:p>
            <a:pPr>
              <a:defRPr/>
            </a:pPr>
            <a:r>
              <a:rPr lang="de-DE" dirty="0"/>
              <a:t>ENB- Mein Beitrag für die Zukunft: Nachhaltigkeit und Verhaltensänderung</a:t>
            </a:r>
          </a:p>
        </p:txBody>
      </p:sp>
    </p:spTree>
    <p:extLst>
      <p:ext uri="{BB962C8B-B14F-4D97-AF65-F5344CB8AC3E}">
        <p14:creationId xmlns:p14="http://schemas.microsoft.com/office/powerpoint/2010/main" val="36924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1AF641-B41D-428B-BFAC-91AF3CE4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A6AFC7-427E-4A58-A9D4-505D3A51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39E37F-F2A9-4F6B-A096-43EC7797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437FF8-A7CF-4C8D-8162-F2685BFE85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09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DD59CD-E45E-4E5B-8900-BDCD5469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D9BD71-1DD6-4F82-B2FD-0C12ABCE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E1B54-0B17-425E-B336-07DAC0AD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8AD7A5-855B-46AA-9ACF-25358B5AF7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032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master großer Titel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23347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3815330"/>
            <a:ext cx="8568000" cy="2593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29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83152" cy="108498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2102C6-CD2A-4815-98DE-B514ABC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venir Light" panose="020B0402020203020204" pitchFamily="34" charset="0"/>
              </a:defRPr>
            </a:lvl1pPr>
          </a:lstStyle>
          <a:p>
            <a:pPr>
              <a:defRPr/>
            </a:pPr>
            <a:fld id="{360EBCFE-08DC-42BB-B21D-295E1D502F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BD892FA-484F-25D1-1B92-AE1084F94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Prof. Dr. Barbara Meyer</a:t>
            </a:r>
          </a:p>
          <a:p>
            <a:pPr>
              <a:defRPr/>
            </a:pPr>
            <a:r>
              <a:rPr lang="de-DE" dirty="0"/>
              <a:t>ENB- Mein Beitrag für die Zukunft: Nachhaltigkeit und Verhaltensänderung</a:t>
            </a:r>
          </a:p>
        </p:txBody>
      </p:sp>
    </p:spTree>
    <p:extLst>
      <p:ext uri="{BB962C8B-B14F-4D97-AF65-F5344CB8AC3E}">
        <p14:creationId xmlns:p14="http://schemas.microsoft.com/office/powerpoint/2010/main" val="11752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rbara\Documents\B Business Lehrer mit Leidenschaft\Logo\logo_179.png">
            <a:extLst>
              <a:ext uri="{FF2B5EF4-FFF2-40B4-BE49-F238E27FC236}">
                <a16:creationId xmlns:a16="http://schemas.microsoft.com/office/drawing/2014/main" id="{5F34E3E5-3BAE-4705-A893-8ABF3BB56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46402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venir Light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4415208-1958-4438-84D0-301F6C0F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6683C30-0121-484A-AA9B-A6639AA4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58998C8-A53B-46AD-9ADE-C56E85BC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D5A5AB-0584-4CAA-914C-F00E6A5AB2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442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00D441-620D-4688-8E36-ED69F32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9E9245-FA2B-409A-8368-0B9F310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5C5FAE-ED72-4B69-A8E9-7154E96B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C97107-5A02-438D-9988-4A9900D1FD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817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3A4174-7778-4CAF-B946-09094537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B50974-7CEC-4836-9B9C-306BD854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C59871-3877-4329-B4CE-BFC27BA7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C8372-11FB-44EB-8BBF-5534B593BA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68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B56AE-75C4-4805-9932-D30F760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13C14-2A76-470C-880A-D7EC9B2A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66725D-234C-4D2B-9BEF-962755AC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334B87-8719-4664-9E95-940975F154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605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137B29-BA57-46C0-AABF-41A25681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ED6286-4980-423A-BA9A-E413F9F1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A57B7-38CE-47DB-B0E7-F77484C7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629C8-97C7-4471-9D87-5C2F7FF6C4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1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45D105-DAFD-43F0-BA1C-3B733584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35E4F3-0D92-4088-BD46-C282B5C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D6EF14-1032-4637-A5AF-6A81298C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42EE2-F588-4A0D-9C0E-7B973E6B53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609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2630DB-C187-4C7C-9ACA-47AE0D5D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7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CB50-B29D-4B24-B6F2-4BE8FC1A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ISB- Ein einem Strang ziehen- Beziehungsqualität erreichen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2686F2-B33B-45C0-9F97-A81C215C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74E2F-7FAC-4636-B1D0-4F5A87025D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303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2256FA6-1286-4EB2-A257-5B62D6C7E156}"/>
              </a:ext>
            </a:extLst>
          </p:cNvPr>
          <p:cNvSpPr/>
          <p:nvPr userDrawn="1"/>
        </p:nvSpPr>
        <p:spPr>
          <a:xfrm>
            <a:off x="0" y="0"/>
            <a:ext cx="9144000" cy="141287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itelplatzhalter 1">
            <a:extLst>
              <a:ext uri="{FF2B5EF4-FFF2-40B4-BE49-F238E27FC236}">
                <a16:creationId xmlns:a16="http://schemas.microsoft.com/office/drawing/2014/main" id="{592C8D8F-EBF9-4629-A461-8027A8A8DE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19250" y="260350"/>
            <a:ext cx="70675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Textplatzhalter 2">
            <a:extLst>
              <a:ext uri="{FF2B5EF4-FFF2-40B4-BE49-F238E27FC236}">
                <a16:creationId xmlns:a16="http://schemas.microsoft.com/office/drawing/2014/main" id="{A93217B4-4E13-40B0-B1BC-33018533E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5753EB-C2D2-4AC6-8FF4-6169F31D0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Prof. Dr. Barbara Meyer</a:t>
            </a:r>
          </a:p>
          <a:p>
            <a:pPr>
              <a:defRPr/>
            </a:pPr>
            <a:r>
              <a:rPr lang="de-DE" dirty="0"/>
              <a:t>ENB- Mein Beitrag für die Zukunft: Nachhaltigkeit und Verhaltensänderung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148ABB-4837-4E24-98E8-810E3D176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EC2F93-D9E8-49B8-A41F-0CBEAD0A7D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1" name="Grafik 7" descr="logo_ohne_schatten_713.png">
            <a:extLst>
              <a:ext uri="{FF2B5EF4-FFF2-40B4-BE49-F238E27FC236}">
                <a16:creationId xmlns:a16="http://schemas.microsoft.com/office/drawing/2014/main" id="{89456A28-41C1-4870-83ED-7AC4230797D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5888"/>
            <a:ext cx="7461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lex Brush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lex Brush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Avenir Ligh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Ligh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Avenir Ligh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venir Ligh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Avenir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ebp"/><Relationship Id="rId4" Type="http://schemas.openxmlformats.org/officeDocument/2006/relationships/image" Target="../media/image17.web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ebp"/><Relationship Id="rId4" Type="http://schemas.openxmlformats.org/officeDocument/2006/relationships/image" Target="../media/image17.web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a002939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http://www.subwo.de/blog/valu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webp"/><Relationship Id="rId5" Type="http://schemas.openxmlformats.org/officeDocument/2006/relationships/image" Target="../media/image25.webp"/><Relationship Id="rId4" Type="http://schemas.openxmlformats.org/officeDocument/2006/relationships/image" Target="../media/image24.web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bne-portal.de/bne/de/home/home_node.html" TargetMode="External"/><Relationship Id="rId7" Type="http://schemas.openxmlformats.org/officeDocument/2006/relationships/hyperlink" Target="https://www.pik-potsdam.de/de" TargetMode="External"/><Relationship Id="rId2" Type="http://schemas.openxmlformats.org/officeDocument/2006/relationships/hyperlink" Target="https://www.youtube.com/watch?v=yiw6_JakZFc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4.webp"/><Relationship Id="rId4" Type="http://schemas.openxmlformats.org/officeDocument/2006/relationships/image" Target="../media/image27.png"/><Relationship Id="rId9" Type="http://schemas.openxmlformats.org/officeDocument/2006/relationships/hyperlink" Target="https://utopia.d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ch7.de/produkt/wie-viel-waermer-ist-1-grad-was-beim-klimawandel-passiert-/1040658755?ean=9783407720016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www.barbara-e-meyer.d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ebp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web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gloenvcha.2013.05.014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doi.org/10.1037/0022-3514.83.6.1423" TargetMode="External"/><Relationship Id="rId7" Type="http://schemas.openxmlformats.org/officeDocument/2006/relationships/hyperlink" Target="https://doi.org/10.3390/SU12010436" TargetMode="External"/><Relationship Id="rId12" Type="http://schemas.openxmlformats.org/officeDocument/2006/relationships/hyperlink" Target="https://doi.org/10.1016/j.erss.2020.101634" TargetMode="External"/><Relationship Id="rId2" Type="http://schemas.openxmlformats.org/officeDocument/2006/relationships/hyperlink" Target="https://doi.org/10.1007/978-3-319-18005-2_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rser.2014.09.026" TargetMode="External"/><Relationship Id="rId11" Type="http://schemas.openxmlformats.org/officeDocument/2006/relationships/hyperlink" Target="https://doi.org/10.1111/j.1751-228X.2009.01065.x" TargetMode="External"/><Relationship Id="rId5" Type="http://schemas.openxmlformats.org/officeDocument/2006/relationships/hyperlink" Target="https://doi.org/10.1111/j.1467-954X.2010.01891.x" TargetMode="External"/><Relationship Id="rId10" Type="http://schemas.openxmlformats.org/officeDocument/2006/relationships/hyperlink" Target="https://doi.org/10.3390/su5031211" TargetMode="External"/><Relationship Id="rId4" Type="http://schemas.openxmlformats.org/officeDocument/2006/relationships/hyperlink" Target="https://doi.org/10.1016/j.jebo.2017.03.009" TargetMode="External"/><Relationship Id="rId9" Type="http://schemas.openxmlformats.org/officeDocument/2006/relationships/hyperlink" Target="https://doi.org/10.1016/j.newideapsych.2007.07.0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x.doi.org/10.2139/ssrn.3918955" TargetMode="External"/><Relationship Id="rId5" Type="http://schemas.openxmlformats.org/officeDocument/2006/relationships/hyperlink" Target="https://ssrn.com/abstract=3918955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www.boell.de/sites/default/files/2020-12/A%20Societal%20Transformation%20Scenario%20for%20Staying%20Below%201.5C.pdf?dimension1=division_i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C0D98-0F31-46B0-B989-058DD88C02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504" y="2348880"/>
            <a:ext cx="8640886" cy="33115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itchFamily="34" charset="0"/>
              </a:rPr>
              <a:t>Eine kleine Psychologie der Nachhaltigkeit:  </a:t>
            </a:r>
            <a:br>
              <a:rPr lang="de-D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itchFamily="34" charset="0"/>
              </a:rPr>
            </a:br>
            <a:r>
              <a:rPr lang="de-D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itchFamily="34" charset="0"/>
              </a:rPr>
              <a:t>Wann verändern Menschen ihr Verhalten?</a:t>
            </a:r>
            <a:br>
              <a:rPr lang="de-DE" b="1" dirty="0">
                <a:solidFill>
                  <a:schemeClr val="accent1"/>
                </a:solidFill>
                <a:latin typeface="Avenir Light" pitchFamily="34" charset="0"/>
              </a:rPr>
            </a:br>
            <a:br>
              <a:rPr lang="de-DE" sz="1050" b="1" dirty="0">
                <a:solidFill>
                  <a:schemeClr val="accent1"/>
                </a:solidFill>
                <a:latin typeface="Avenir Light" pitchFamily="34" charset="0"/>
              </a:rPr>
            </a:b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itchFamily="34" charset="0"/>
              </a:rPr>
              <a:t>16.06.22</a:t>
            </a:r>
            <a:endParaRPr lang="de-DE" sz="4800" dirty="0">
              <a:solidFill>
                <a:schemeClr val="tx1">
                  <a:lumMod val="75000"/>
                  <a:lumOff val="25000"/>
                </a:schemeClr>
              </a:solidFill>
              <a:latin typeface="Avenir Light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569A0C4-06BE-4356-A49E-D22B7A143A44}"/>
              </a:ext>
            </a:extLst>
          </p:cNvPr>
          <p:cNvSpPr txBox="1">
            <a:spLocks/>
          </p:cNvSpPr>
          <p:nvPr/>
        </p:nvSpPr>
        <p:spPr>
          <a:xfrm>
            <a:off x="1547813" y="0"/>
            <a:ext cx="6119812" cy="15843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sz="3200" dirty="0">
              <a:solidFill>
                <a:schemeClr val="bg1"/>
              </a:solidFill>
              <a:latin typeface="Avenir Light" pitchFamily="34" charset="0"/>
              <a:ea typeface="+mj-ea"/>
              <a:cs typeface="+mj-cs"/>
            </a:endParaRPr>
          </a:p>
        </p:txBody>
      </p:sp>
      <p:sp>
        <p:nvSpPr>
          <p:cNvPr id="14340" name="Titel 1">
            <a:extLst>
              <a:ext uri="{FF2B5EF4-FFF2-40B4-BE49-F238E27FC236}">
                <a16:creationId xmlns:a16="http://schemas.microsoft.com/office/drawing/2014/main" id="{E0B1052B-F4D4-4036-81A6-71A08F179B0B}"/>
              </a:ext>
            </a:extLst>
          </p:cNvPr>
          <p:cNvSpPr txBox="1">
            <a:spLocks/>
          </p:cNvSpPr>
          <p:nvPr/>
        </p:nvSpPr>
        <p:spPr bwMode="auto">
          <a:xfrm>
            <a:off x="1115616" y="357187"/>
            <a:ext cx="79216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chemeClr val="bg1"/>
                </a:solidFill>
                <a:latin typeface="Alex Brush" panose="02000400000000000000" pitchFamily="2" charset="0"/>
              </a:rPr>
              <a:t>ENB: Mein Beitrag für die Zukunft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024DF3-9161-85E1-1500-D97579C67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536" y="6135688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Prof. Dr. Barbara Meyer</a:t>
            </a:r>
          </a:p>
          <a:p>
            <a:pPr>
              <a:defRPr/>
            </a:pPr>
            <a:r>
              <a:rPr lang="de-DE" dirty="0"/>
              <a:t>ENB- Mein Beitrag für die Zukunft: Nachhaltigkeit und Verhaltensänderung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0FCA1A4-64F3-4806-91C2-D0C96CE14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8372" r="19651"/>
          <a:stretch/>
        </p:blipFill>
        <p:spPr>
          <a:xfrm>
            <a:off x="323528" y="4985701"/>
            <a:ext cx="2880320" cy="16508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1C0CC-36F6-4A51-8745-B63451647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20" y="272923"/>
            <a:ext cx="6722862" cy="987044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Ergebnisse</a:t>
            </a:r>
            <a:r>
              <a:rPr lang="en-US" sz="4400" dirty="0"/>
              <a:t>: </a:t>
            </a:r>
            <a:r>
              <a:rPr lang="en-US" sz="4400" dirty="0" err="1"/>
              <a:t>Drei</a:t>
            </a:r>
            <a:r>
              <a:rPr lang="en-US" sz="4400" dirty="0"/>
              <a:t> </a:t>
            </a:r>
            <a:r>
              <a:rPr lang="en-US" sz="4400" dirty="0" err="1"/>
              <a:t>Foki</a:t>
            </a:r>
            <a:endParaRPr lang="de-DE" sz="4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E072570-3301-4600-9AEC-A1B601EB4E8F}"/>
              </a:ext>
            </a:extLst>
          </p:cNvPr>
          <p:cNvSpPr txBox="1"/>
          <p:nvPr/>
        </p:nvSpPr>
        <p:spPr>
          <a:xfrm>
            <a:off x="3232250" y="5788774"/>
            <a:ext cx="3966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3865"/>
                </a:solidFill>
                <a:latin typeface="Avenir Light" panose="020B0402020203020204" pitchFamily="34" charset="0"/>
              </a:rPr>
              <a:t>Fokus auf sich</a:t>
            </a:r>
            <a:r>
              <a:rPr lang="de-DE" sz="1800" b="1" dirty="0">
                <a:solidFill>
                  <a:srgbClr val="003865"/>
                </a:solidFill>
                <a:latin typeface="Avenir Light" panose="020B0402020203020204" pitchFamily="34" charset="0"/>
              </a:rPr>
              <a:t>: </a:t>
            </a:r>
            <a:r>
              <a:rPr lang="de-DE" sz="1800" dirty="0">
                <a:solidFill>
                  <a:srgbClr val="003865"/>
                </a:solidFill>
                <a:latin typeface="Avenir Light" panose="020B0402020203020204" pitchFamily="34" charset="0"/>
              </a:rPr>
              <a:t>Vertieft den Graben</a:t>
            </a:r>
            <a:endParaRPr lang="de-DE" dirty="0">
              <a:latin typeface="Avenir Light" panose="020B0402020203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07C4BB-4E91-4FFD-9B8B-2EEC3DDB9E80}"/>
              </a:ext>
            </a:extLst>
          </p:cNvPr>
          <p:cNvSpPr txBox="1"/>
          <p:nvPr/>
        </p:nvSpPr>
        <p:spPr>
          <a:xfrm>
            <a:off x="4598164" y="4371891"/>
            <a:ext cx="4222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Sozialer</a:t>
            </a:r>
            <a:r>
              <a:rPr lang="en-US" sz="1800" b="1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800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Fokus</a:t>
            </a:r>
            <a:r>
              <a:rPr lang="en-US" sz="1800" b="1" dirty="0">
                <a:solidFill>
                  <a:srgbClr val="003865"/>
                </a:solidFill>
                <a:latin typeface="Avenir Light" panose="020B0402020203020204" pitchFamily="34" charset="0"/>
              </a:rPr>
              <a:t>: </a:t>
            </a:r>
            <a:r>
              <a:rPr lang="en-US" dirty="0" err="1">
                <a:solidFill>
                  <a:srgbClr val="003865"/>
                </a:solidFill>
                <a:latin typeface="Avenir Light" panose="020B0402020203020204" pitchFamily="34" charset="0"/>
              </a:rPr>
              <a:t>K</a:t>
            </a:r>
            <a:r>
              <a:rPr lang="en-US" sz="18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ann</a:t>
            </a:r>
            <a:r>
              <a:rPr lang="en-US" sz="1800" dirty="0">
                <a:solidFill>
                  <a:srgbClr val="003865"/>
                </a:solidFill>
                <a:latin typeface="Avenir Light" panose="020B0402020203020204" pitchFamily="34" charset="0"/>
              </a:rPr>
              <a:t> den Graben </a:t>
            </a:r>
            <a:r>
              <a:rPr lang="en-US" sz="18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überbrücken</a:t>
            </a:r>
            <a:r>
              <a:rPr lang="en-US" sz="1800" dirty="0">
                <a:solidFill>
                  <a:srgbClr val="003865"/>
                </a:solidFill>
                <a:latin typeface="Avenir Light" panose="020B0402020203020204" pitchFamily="34" charset="0"/>
              </a:rPr>
              <a:t>- </a:t>
            </a:r>
            <a:r>
              <a:rPr lang="en-US" sz="18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aber</a:t>
            </a:r>
            <a:r>
              <a:rPr lang="en-US" sz="18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8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auch</a:t>
            </a:r>
            <a:r>
              <a:rPr lang="en-US" sz="18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8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vertiefen</a:t>
            </a:r>
            <a:endParaRPr lang="en-US" dirty="0">
              <a:latin typeface="Avenir Light" panose="020B0402020203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75C047-4C53-4FF1-8605-A9A9D94EAAAD}"/>
              </a:ext>
            </a:extLst>
          </p:cNvPr>
          <p:cNvSpPr txBox="1"/>
          <p:nvPr/>
        </p:nvSpPr>
        <p:spPr>
          <a:xfrm>
            <a:off x="6300192" y="2289646"/>
            <a:ext cx="2664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Selbst-transzendenter</a:t>
            </a:r>
            <a:r>
              <a:rPr lang="en-US" b="1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Fokus</a:t>
            </a:r>
            <a:r>
              <a:rPr lang="en-US" b="1" dirty="0">
                <a:solidFill>
                  <a:srgbClr val="003865"/>
                </a:solidFill>
                <a:latin typeface="Avenir Light" panose="020B0402020203020204" pitchFamily="34" charset="0"/>
              </a:rPr>
              <a:t>:</a:t>
            </a:r>
            <a:r>
              <a:rPr lang="en-US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dirty="0" err="1">
                <a:solidFill>
                  <a:srgbClr val="003865"/>
                </a:solidFill>
                <a:latin typeface="Avenir Light" panose="020B0402020203020204" pitchFamily="34" charset="0"/>
              </a:rPr>
              <a:t>Überbrückt</a:t>
            </a:r>
            <a:r>
              <a:rPr lang="en-US" dirty="0">
                <a:solidFill>
                  <a:srgbClr val="003865"/>
                </a:solidFill>
                <a:latin typeface="Avenir Light" panose="020B0402020203020204" pitchFamily="34" charset="0"/>
              </a:rPr>
              <a:t> den Graben!</a:t>
            </a:r>
            <a:endParaRPr lang="en-US" sz="1800" dirty="0">
              <a:solidFill>
                <a:srgbClr val="003865"/>
              </a:solidFill>
              <a:latin typeface="Avenir Light" panose="020B0402020203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E12867B-1DA3-44AF-90ED-171DED00F4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01" y="3212976"/>
            <a:ext cx="3024336" cy="20162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FF40157-6389-4F21-9842-9C019C67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/>
          <a:stretch/>
        </p:blipFill>
        <p:spPr>
          <a:xfrm>
            <a:off x="3203848" y="1584647"/>
            <a:ext cx="3024336" cy="18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0FCA1A4-64F3-4806-91C2-D0C96CE14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8372" r="19651"/>
          <a:stretch/>
        </p:blipFill>
        <p:spPr>
          <a:xfrm>
            <a:off x="323528" y="4985701"/>
            <a:ext cx="2880320" cy="165080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E072570-3301-4600-9AEC-A1B601EB4E8F}"/>
              </a:ext>
            </a:extLst>
          </p:cNvPr>
          <p:cNvSpPr txBox="1"/>
          <p:nvPr/>
        </p:nvSpPr>
        <p:spPr>
          <a:xfrm>
            <a:off x="3203848" y="5528507"/>
            <a:ext cx="53285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3865"/>
                </a:solidFill>
                <a:latin typeface="Avenir Light" panose="020B0402020203020204" pitchFamily="34" charset="0"/>
              </a:rPr>
              <a:t>Fokus auf sich</a:t>
            </a:r>
            <a:r>
              <a:rPr lang="de-DE" sz="1800" b="1" dirty="0">
                <a:solidFill>
                  <a:srgbClr val="003865"/>
                </a:solidFill>
                <a:latin typeface="Avenir Light" panose="020B0402020203020204" pitchFamily="34" charset="0"/>
              </a:rPr>
              <a:t>: </a:t>
            </a:r>
            <a:r>
              <a:rPr lang="de-DE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Präkonventionelle Entwicklungsstufe, Selbstverstärkende Werte, „Own Choice“, Bedürfnis nach physischer Sicherheit, Autonomie und Dominanz; Trump... </a:t>
            </a:r>
            <a:endParaRPr lang="de-DE" dirty="0">
              <a:latin typeface="Avenir Light" panose="020B0402020203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07C4BB-4E91-4FFD-9B8B-2EEC3DDB9E80}"/>
              </a:ext>
            </a:extLst>
          </p:cNvPr>
          <p:cNvSpPr txBox="1"/>
          <p:nvPr/>
        </p:nvSpPr>
        <p:spPr>
          <a:xfrm>
            <a:off x="4631990" y="3632452"/>
            <a:ext cx="43799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Sozialer</a:t>
            </a:r>
            <a:r>
              <a:rPr lang="en-US" sz="1800" b="1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800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Fokus</a:t>
            </a:r>
            <a:r>
              <a:rPr lang="en-US" sz="1800" b="1" dirty="0">
                <a:solidFill>
                  <a:srgbClr val="003865"/>
                </a:solidFill>
                <a:latin typeface="Avenir Light" panose="020B0402020203020204" pitchFamily="34" charset="0"/>
              </a:rPr>
              <a:t>: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konventionelle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Entwicklungsstufe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, , (un)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ethische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Umgebung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oder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Führung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,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soziale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Norm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kommunizieren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Rollenmodelle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, Achtung: Boomerang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Effekt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,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Öffentliche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Anerkennung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oder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Lob,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Bedürfnis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nach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sozialer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Eingebundenheit</a:t>
            </a:r>
            <a:endParaRPr lang="en-US" dirty="0">
              <a:latin typeface="Avenir Light" panose="020B0402020203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75C047-4C53-4FF1-8605-A9A9D94EAAAD}"/>
              </a:ext>
            </a:extLst>
          </p:cNvPr>
          <p:cNvSpPr txBox="1"/>
          <p:nvPr/>
        </p:nvSpPr>
        <p:spPr>
          <a:xfrm>
            <a:off x="5676160" y="1477914"/>
            <a:ext cx="33843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Zugewandter</a:t>
            </a:r>
            <a:r>
              <a:rPr lang="en-US" b="1" dirty="0">
                <a:solidFill>
                  <a:srgbClr val="003865"/>
                </a:solidFill>
                <a:latin typeface="Avenir Light" panose="020B0402020203020204" pitchFamily="34" charset="0"/>
              </a:rPr>
              <a:t> Meta-</a:t>
            </a:r>
            <a:r>
              <a:rPr lang="en-US" b="1" dirty="0" err="1">
                <a:solidFill>
                  <a:srgbClr val="003865"/>
                </a:solidFill>
                <a:latin typeface="Avenir Light" panose="020B0402020203020204" pitchFamily="34" charset="0"/>
              </a:rPr>
              <a:t>Fokus</a:t>
            </a:r>
            <a:r>
              <a:rPr lang="en-US" b="1" dirty="0">
                <a:solidFill>
                  <a:srgbClr val="003865"/>
                </a:solidFill>
                <a:latin typeface="Avenir Light" panose="020B0402020203020204" pitchFamily="34" charset="0"/>
              </a:rPr>
              <a:t>:</a:t>
            </a:r>
            <a:r>
              <a:rPr lang="en-US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Postkonventionelle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Ent-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wicklungsstufe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,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Selbst-transzendente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Werte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,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Begründung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: “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Moralisch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richtig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”,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Religiosität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(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intrinsich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),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Emotionale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Eingebundenheit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(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Identifikation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mit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 der </a:t>
            </a:r>
            <a:r>
              <a:rPr lang="en-US" sz="1600" dirty="0" err="1">
                <a:solidFill>
                  <a:srgbClr val="003865"/>
                </a:solidFill>
                <a:latin typeface="Avenir Light" panose="020B0402020203020204" pitchFamily="34" charset="0"/>
              </a:rPr>
              <a:t>Natur</a:t>
            </a:r>
            <a:r>
              <a:rPr lang="en-US" sz="1600" dirty="0">
                <a:solidFill>
                  <a:srgbClr val="003865"/>
                </a:solidFill>
                <a:latin typeface="Avenir Light" panose="020B0402020203020204" pitchFamily="34" charset="0"/>
              </a:rPr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E12867B-1DA3-44AF-90ED-171DED00F4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76" y="3348861"/>
            <a:ext cx="3024336" cy="20162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FF40157-6389-4F21-9842-9C019C672D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r="10450"/>
          <a:stretch/>
        </p:blipFill>
        <p:spPr>
          <a:xfrm>
            <a:off x="2627784" y="1492915"/>
            <a:ext cx="2943797" cy="201622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B5DF563-A8D6-4868-A1FF-069F8C0BDA66}"/>
              </a:ext>
            </a:extLst>
          </p:cNvPr>
          <p:cNvSpPr txBox="1">
            <a:spLocks/>
          </p:cNvSpPr>
          <p:nvPr/>
        </p:nvSpPr>
        <p:spPr bwMode="auto">
          <a:xfrm>
            <a:off x="1520620" y="272923"/>
            <a:ext cx="6722862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lex Brush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9pPr>
          </a:lstStyle>
          <a:p>
            <a:pPr algn="l"/>
            <a:r>
              <a:rPr lang="en-US" sz="4400" dirty="0" err="1"/>
              <a:t>Ergebnisse</a:t>
            </a:r>
            <a:r>
              <a:rPr lang="en-US" sz="4400" dirty="0"/>
              <a:t>: </a:t>
            </a:r>
            <a:r>
              <a:rPr lang="en-US" sz="4400" dirty="0" err="1"/>
              <a:t>Drei</a:t>
            </a:r>
            <a:r>
              <a:rPr lang="en-US" sz="4400" dirty="0"/>
              <a:t> </a:t>
            </a:r>
            <a:r>
              <a:rPr lang="en-US" sz="4400" dirty="0" err="1"/>
              <a:t>Foki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1422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C0CC-36F6-4A51-8745-B63451647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240" y="116632"/>
            <a:ext cx="4567623" cy="1146866"/>
          </a:xfrm>
        </p:spPr>
        <p:txBody>
          <a:bodyPr>
            <a:noAutofit/>
          </a:bodyPr>
          <a:lstStyle/>
          <a:p>
            <a:pPr algn="r"/>
            <a:r>
              <a:rPr lang="en-US" sz="4000" dirty="0"/>
              <a:t>Was tun? Wert- </a:t>
            </a:r>
            <a:r>
              <a:rPr lang="en-US" sz="4000" dirty="0" err="1"/>
              <a:t>reflexion</a:t>
            </a:r>
            <a:r>
              <a:rPr lang="en-US" sz="4000" dirty="0"/>
              <a:t> </a:t>
            </a:r>
            <a:r>
              <a:rPr lang="en-US" sz="4000" dirty="0" err="1"/>
              <a:t>Umfeld</a:t>
            </a:r>
            <a:endParaRPr lang="de-DE" sz="4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C4CBD4-EA82-4940-96BD-D5ADD8CB7DC0}"/>
              </a:ext>
            </a:extLst>
          </p:cNvPr>
          <p:cNvSpPr txBox="1"/>
          <p:nvPr/>
        </p:nvSpPr>
        <p:spPr>
          <a:xfrm>
            <a:off x="4891" y="6321514"/>
            <a:ext cx="9139109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>
                <a:latin typeface="Avenir Light" panose="020B0402020203020204" pitchFamily="34" charset="0"/>
                <a:cs typeface="Times New Roman" panose="02020603050405020304" pitchFamily="18" charset="0"/>
              </a:rPr>
              <a:t>Grundwerte des Menschen nach </a:t>
            </a:r>
            <a:r>
              <a:rPr lang="de-DE" sz="900" dirty="0">
                <a:latin typeface="Avenir Light" panose="020B0402020203020204" pitchFamily="34" charset="0"/>
              </a:rPr>
              <a:t>Schwartz, S. H., </a:t>
            </a:r>
            <a:r>
              <a:rPr lang="de-DE" sz="900" dirty="0" err="1">
                <a:latin typeface="Avenir Light" panose="020B0402020203020204" pitchFamily="34" charset="0"/>
              </a:rPr>
              <a:t>Cieciuch</a:t>
            </a:r>
            <a:r>
              <a:rPr lang="de-DE" sz="900" dirty="0">
                <a:latin typeface="Avenir Light" panose="020B0402020203020204" pitchFamily="34" charset="0"/>
              </a:rPr>
              <a:t>, J., </a:t>
            </a:r>
            <a:r>
              <a:rPr lang="de-DE" sz="900" dirty="0" err="1">
                <a:latin typeface="Avenir Light" panose="020B0402020203020204" pitchFamily="34" charset="0"/>
              </a:rPr>
              <a:t>Vecchione</a:t>
            </a:r>
            <a:r>
              <a:rPr lang="de-DE" sz="900" dirty="0">
                <a:latin typeface="Avenir Light" panose="020B0402020203020204" pitchFamily="34" charset="0"/>
              </a:rPr>
              <a:t>, M., </a:t>
            </a:r>
            <a:r>
              <a:rPr lang="de-DE" sz="900" dirty="0" err="1">
                <a:latin typeface="Avenir Light" panose="020B0402020203020204" pitchFamily="34" charset="0"/>
              </a:rPr>
              <a:t>Davidov</a:t>
            </a:r>
            <a:r>
              <a:rPr lang="de-DE" sz="900" dirty="0">
                <a:latin typeface="Avenir Light" panose="020B0402020203020204" pitchFamily="34" charset="0"/>
              </a:rPr>
              <a:t>, E., Fischer, R., </a:t>
            </a:r>
            <a:r>
              <a:rPr lang="de-DE" sz="900" dirty="0" err="1">
                <a:latin typeface="Avenir Light" panose="020B0402020203020204" pitchFamily="34" charset="0"/>
              </a:rPr>
              <a:t>Beierlein</a:t>
            </a:r>
            <a:r>
              <a:rPr lang="de-DE" sz="900" dirty="0">
                <a:latin typeface="Avenir Light" panose="020B0402020203020204" pitchFamily="34" charset="0"/>
              </a:rPr>
              <a:t>, C., Ramos, A., </a:t>
            </a:r>
            <a:r>
              <a:rPr lang="de-DE" sz="900" dirty="0" err="1">
                <a:latin typeface="Avenir Light" panose="020B0402020203020204" pitchFamily="34" charset="0"/>
              </a:rPr>
              <a:t>Verkasalo</a:t>
            </a:r>
            <a:r>
              <a:rPr lang="de-DE" sz="900" dirty="0">
                <a:latin typeface="Avenir Light" panose="020B0402020203020204" pitchFamily="34" charset="0"/>
              </a:rPr>
              <a:t>, M., </a:t>
            </a:r>
            <a:r>
              <a:rPr lang="de-DE" sz="900" dirty="0" err="1">
                <a:latin typeface="Avenir Light" panose="020B0402020203020204" pitchFamily="34" charset="0"/>
              </a:rPr>
              <a:t>Lönnqvist</a:t>
            </a:r>
            <a:r>
              <a:rPr lang="de-DE" sz="900" dirty="0">
                <a:latin typeface="Avenir Light" panose="020B0402020203020204" pitchFamily="34" charset="0"/>
              </a:rPr>
              <a:t>, J.-E., </a:t>
            </a:r>
            <a:r>
              <a:rPr lang="de-DE" sz="900" dirty="0" err="1">
                <a:latin typeface="Avenir Light" panose="020B0402020203020204" pitchFamily="34" charset="0"/>
              </a:rPr>
              <a:t>Demirutku</a:t>
            </a:r>
            <a:r>
              <a:rPr lang="de-DE" sz="900" dirty="0">
                <a:latin typeface="Avenir Light" panose="020B0402020203020204" pitchFamily="34" charset="0"/>
              </a:rPr>
              <a:t>, K., </a:t>
            </a:r>
            <a:r>
              <a:rPr lang="de-DE" sz="900" dirty="0" err="1">
                <a:latin typeface="Avenir Light" panose="020B0402020203020204" pitchFamily="34" charset="0"/>
              </a:rPr>
              <a:t>Dirilen-Gumus</a:t>
            </a:r>
            <a:r>
              <a:rPr lang="de-DE" sz="900" dirty="0">
                <a:latin typeface="Avenir Light" panose="020B0402020203020204" pitchFamily="34" charset="0"/>
              </a:rPr>
              <a:t>, O., &amp; </a:t>
            </a:r>
            <a:r>
              <a:rPr lang="de-DE" sz="900" dirty="0" err="1">
                <a:latin typeface="Avenir Light" panose="020B0402020203020204" pitchFamily="34" charset="0"/>
              </a:rPr>
              <a:t>Konty</a:t>
            </a:r>
            <a:r>
              <a:rPr lang="de-DE" sz="900" dirty="0">
                <a:latin typeface="Avenir Light" panose="020B0402020203020204" pitchFamily="34" charset="0"/>
              </a:rPr>
              <a:t>, M. (2012). </a:t>
            </a:r>
            <a:r>
              <a:rPr lang="de-DE" sz="900" dirty="0" err="1">
                <a:latin typeface="Avenir Light" panose="020B0402020203020204" pitchFamily="34" charset="0"/>
              </a:rPr>
              <a:t>Refining</a:t>
            </a:r>
            <a:r>
              <a:rPr lang="de-DE" sz="900" dirty="0">
                <a:latin typeface="Avenir Light" panose="020B0402020203020204" pitchFamily="34" charset="0"/>
              </a:rPr>
              <a:t> </a:t>
            </a:r>
            <a:r>
              <a:rPr lang="de-DE" sz="900" dirty="0" err="1">
                <a:latin typeface="Avenir Light" panose="020B0402020203020204" pitchFamily="34" charset="0"/>
              </a:rPr>
              <a:t>the</a:t>
            </a:r>
            <a:r>
              <a:rPr lang="de-DE" sz="900" dirty="0">
                <a:latin typeface="Avenir Light" panose="020B0402020203020204" pitchFamily="34" charset="0"/>
              </a:rPr>
              <a:t> </a:t>
            </a:r>
            <a:r>
              <a:rPr lang="de-DE" sz="900" dirty="0" err="1">
                <a:latin typeface="Avenir Light" panose="020B0402020203020204" pitchFamily="34" charset="0"/>
              </a:rPr>
              <a:t>theory</a:t>
            </a:r>
            <a:r>
              <a:rPr lang="de-DE" sz="900" dirty="0">
                <a:latin typeface="Avenir Light" panose="020B0402020203020204" pitchFamily="34" charset="0"/>
              </a:rPr>
              <a:t> </a:t>
            </a:r>
            <a:r>
              <a:rPr lang="de-DE" sz="900" dirty="0" err="1">
                <a:latin typeface="Avenir Light" panose="020B0402020203020204" pitchFamily="34" charset="0"/>
              </a:rPr>
              <a:t>of</a:t>
            </a:r>
            <a:r>
              <a:rPr lang="de-DE" sz="900" dirty="0">
                <a:latin typeface="Avenir Light" panose="020B0402020203020204" pitchFamily="34" charset="0"/>
              </a:rPr>
              <a:t> </a:t>
            </a:r>
            <a:r>
              <a:rPr lang="de-DE" sz="900" dirty="0" err="1">
                <a:latin typeface="Avenir Light" panose="020B0402020203020204" pitchFamily="34" charset="0"/>
              </a:rPr>
              <a:t>basic</a:t>
            </a:r>
            <a:r>
              <a:rPr lang="de-DE" sz="900" dirty="0">
                <a:latin typeface="Avenir Light" panose="020B0402020203020204" pitchFamily="34" charset="0"/>
              </a:rPr>
              <a:t> individual </a:t>
            </a:r>
            <a:r>
              <a:rPr lang="de-DE" sz="900" dirty="0" err="1">
                <a:latin typeface="Avenir Light" panose="020B0402020203020204" pitchFamily="34" charset="0"/>
              </a:rPr>
              <a:t>values</a:t>
            </a:r>
            <a:r>
              <a:rPr lang="de-DE" sz="900" dirty="0">
                <a:latin typeface="Avenir Light" panose="020B0402020203020204" pitchFamily="34" charset="0"/>
              </a:rPr>
              <a:t>. </a:t>
            </a:r>
            <a:r>
              <a:rPr lang="de-DE" sz="900" i="1" dirty="0">
                <a:latin typeface="Avenir Light" panose="020B0402020203020204" pitchFamily="34" charset="0"/>
              </a:rPr>
              <a:t>Journal </a:t>
            </a:r>
            <a:r>
              <a:rPr lang="de-DE" sz="900" i="1" dirty="0" err="1">
                <a:latin typeface="Avenir Light" panose="020B0402020203020204" pitchFamily="34" charset="0"/>
              </a:rPr>
              <a:t>of</a:t>
            </a:r>
            <a:r>
              <a:rPr lang="de-DE" sz="900" i="1" dirty="0">
                <a:latin typeface="Avenir Light" panose="020B0402020203020204" pitchFamily="34" charset="0"/>
              </a:rPr>
              <a:t> Personality and </a:t>
            </a:r>
            <a:r>
              <a:rPr lang="de-DE" sz="900" i="1" dirty="0" err="1">
                <a:latin typeface="Avenir Light" panose="020B0402020203020204" pitchFamily="34" charset="0"/>
              </a:rPr>
              <a:t>Social</a:t>
            </a:r>
            <a:r>
              <a:rPr lang="de-DE" sz="900" i="1" dirty="0">
                <a:latin typeface="Avenir Light" panose="020B0402020203020204" pitchFamily="34" charset="0"/>
              </a:rPr>
              <a:t> </a:t>
            </a:r>
            <a:r>
              <a:rPr lang="de-DE" sz="900" i="1" dirty="0" err="1">
                <a:latin typeface="Avenir Light" panose="020B0402020203020204" pitchFamily="34" charset="0"/>
              </a:rPr>
              <a:t>Psychology</a:t>
            </a:r>
            <a:r>
              <a:rPr lang="de-DE" sz="900" dirty="0">
                <a:latin typeface="Avenir Light" panose="020B0402020203020204" pitchFamily="34" charset="0"/>
              </a:rPr>
              <a:t>, </a:t>
            </a:r>
            <a:r>
              <a:rPr lang="de-DE" sz="900" i="1" dirty="0">
                <a:latin typeface="Avenir Light" panose="020B0402020203020204" pitchFamily="34" charset="0"/>
              </a:rPr>
              <a:t>103</a:t>
            </a:r>
            <a:r>
              <a:rPr lang="de-DE" sz="900" dirty="0">
                <a:latin typeface="Avenir Light" panose="020B0402020203020204" pitchFamily="34" charset="0"/>
              </a:rPr>
              <a:t>(4), 663-688. </a:t>
            </a:r>
            <a:r>
              <a:rPr lang="de-DE" sz="900" dirty="0">
                <a:latin typeface="Avenir Light" panose="020B0402020203020204" pitchFamily="34" charset="0"/>
                <a:hlinkClick r:id="rId3"/>
              </a:rPr>
              <a:t>https://doi.org/10.1037/a0029393</a:t>
            </a:r>
            <a:r>
              <a:rPr lang="de-DE" sz="900" dirty="0">
                <a:latin typeface="Avenir Light" panose="020B0402020203020204" pitchFamily="34" charset="0"/>
              </a:rPr>
              <a:t>; Übersetzung und Grafik Tobias Schumacher (Juni 2014), abrufbar unter </a:t>
            </a:r>
            <a:r>
              <a:rPr lang="de-DE" sz="900" dirty="0">
                <a:latin typeface="Avenir Light" panose="020B0402020203020204" pitchFamily="34" charset="0"/>
                <a:hlinkClick r:id="rId4"/>
              </a:rPr>
              <a:t>http://www.subwo.de/blog/values</a:t>
            </a:r>
            <a:r>
              <a:rPr lang="de-DE" sz="900" dirty="0">
                <a:latin typeface="Avenir Light" panose="020B0402020203020204" pitchFamily="34" charset="0"/>
              </a:rPr>
              <a:t> [Abgerufen am 24.9.21]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3A3177-016D-40E3-997C-7AF7C7E5E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5"/>
          <a:stretch/>
        </p:blipFill>
        <p:spPr>
          <a:xfrm>
            <a:off x="611560" y="117240"/>
            <a:ext cx="6191736" cy="6231813"/>
          </a:xfrm>
          <a:prstGeom prst="rect">
            <a:avLst/>
          </a:prstGeom>
        </p:spPr>
      </p:pic>
      <p:sp>
        <p:nvSpPr>
          <p:cNvPr id="6" name="Träne 5">
            <a:extLst>
              <a:ext uri="{FF2B5EF4-FFF2-40B4-BE49-F238E27FC236}">
                <a16:creationId xmlns:a16="http://schemas.microsoft.com/office/drawing/2014/main" id="{F487BB45-4A6E-EBA8-E265-C02489573918}"/>
              </a:ext>
            </a:extLst>
          </p:cNvPr>
          <p:cNvSpPr/>
          <p:nvPr/>
        </p:nvSpPr>
        <p:spPr>
          <a:xfrm rot="4602746">
            <a:off x="1080579" y="1040633"/>
            <a:ext cx="2564602" cy="2657235"/>
          </a:xfrm>
          <a:prstGeom prst="teardrop">
            <a:avLst>
              <a:gd name="adj" fmla="val 84604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Nach links gekrümmter Pfeil 6">
            <a:extLst>
              <a:ext uri="{FF2B5EF4-FFF2-40B4-BE49-F238E27FC236}">
                <a16:creationId xmlns:a16="http://schemas.microsoft.com/office/drawing/2014/main" id="{CFF7107E-D708-BB99-9F52-987A33EF6009}"/>
              </a:ext>
            </a:extLst>
          </p:cNvPr>
          <p:cNvSpPr/>
          <p:nvPr/>
        </p:nvSpPr>
        <p:spPr>
          <a:xfrm rot="6960154">
            <a:off x="2740662" y="3351721"/>
            <a:ext cx="869687" cy="1814628"/>
          </a:xfrm>
          <a:prstGeom prst="curvedLeftArrow">
            <a:avLst>
              <a:gd name="adj1" fmla="val 45961"/>
              <a:gd name="adj2" fmla="val 100462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räne 7">
            <a:extLst>
              <a:ext uri="{FF2B5EF4-FFF2-40B4-BE49-F238E27FC236}">
                <a16:creationId xmlns:a16="http://schemas.microsoft.com/office/drawing/2014/main" id="{948569FD-7277-3A92-CBDD-57790E5449F8}"/>
              </a:ext>
            </a:extLst>
          </p:cNvPr>
          <p:cNvSpPr/>
          <p:nvPr/>
        </p:nvSpPr>
        <p:spPr>
          <a:xfrm rot="14579975">
            <a:off x="4046448" y="2452118"/>
            <a:ext cx="2259614" cy="2261774"/>
          </a:xfrm>
          <a:prstGeom prst="teardrop">
            <a:avLst>
              <a:gd name="adj" fmla="val 9434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3AD2D-9599-BF74-B9C8-B5F6D6188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088" y="2121224"/>
            <a:ext cx="6840296" cy="951878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venir Light" panose="020B0402020203020204" pitchFamily="34" charset="0"/>
              </a:rPr>
              <a:t>https://www.innerdevelopmentgoals.org/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BE2DE6-3733-4589-0A04-3794B592FC56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Unterstütze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67B7B4-5181-9F41-891C-DF6EBB1DBC24}"/>
              </a:ext>
            </a:extLst>
          </p:cNvPr>
          <p:cNvSpPr txBox="1">
            <a:spLocks/>
          </p:cNvSpPr>
          <p:nvPr/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Prof. Dr. Barbara Meyer</a:t>
            </a:r>
          </a:p>
          <a:p>
            <a:pPr>
              <a:defRPr/>
            </a:pPr>
            <a:r>
              <a:rPr lang="de-DE"/>
              <a:t>ENB- Mein Beitrag für die Zukunft: Nachhaltigkeit und Verhaltensänderung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52C514-2890-5008-505A-A98E6957E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68" y="2852936"/>
            <a:ext cx="7660296" cy="32403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85A6F6-0691-0E6E-95EB-0896244C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6319"/>
            <a:ext cx="3744416" cy="216938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225488A0-0ABD-5A92-54FE-6204ABB2C152}"/>
              </a:ext>
            </a:extLst>
          </p:cNvPr>
          <p:cNvSpPr txBox="1">
            <a:spLocks/>
          </p:cNvSpPr>
          <p:nvPr/>
        </p:nvSpPr>
        <p:spPr bwMode="auto">
          <a:xfrm>
            <a:off x="1403648" y="191271"/>
            <a:ext cx="3504083" cy="114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lex Brush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9pPr>
          </a:lstStyle>
          <a:p>
            <a:pPr algn="l"/>
            <a:r>
              <a:rPr lang="en-US" sz="4000" dirty="0"/>
              <a:t>Was tun?</a:t>
            </a:r>
            <a:br>
              <a:rPr lang="en-US" sz="4000" dirty="0"/>
            </a:br>
            <a:r>
              <a:rPr lang="en-US" sz="4000" dirty="0" err="1"/>
              <a:t>Innere</a:t>
            </a:r>
            <a:r>
              <a:rPr lang="en-US" sz="4000" dirty="0"/>
              <a:t> </a:t>
            </a:r>
            <a:r>
              <a:rPr lang="en-US" sz="4000" dirty="0" err="1"/>
              <a:t>Entwicklung</a:t>
            </a:r>
            <a:endParaRPr lang="de-DE" sz="4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54E7BD-8597-F7C8-175E-BE7846FC0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6" y="1442829"/>
            <a:ext cx="1534549" cy="14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DC50A5B-F9AD-4F10-93D6-01B0F8ACF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323" y="375329"/>
            <a:ext cx="5441957" cy="671828"/>
          </a:xfrm>
        </p:spPr>
        <p:txBody>
          <a:bodyPr>
            <a:noAutofit/>
          </a:bodyPr>
          <a:lstStyle/>
          <a:p>
            <a:pPr algn="l"/>
            <a:r>
              <a:rPr lang="de-DE" sz="4000" dirty="0"/>
              <a:t>Was tun? 4-Punkte Plan </a:t>
            </a:r>
            <a:br>
              <a:rPr lang="de-DE" sz="3200" dirty="0"/>
            </a:br>
            <a:r>
              <a:rPr lang="de-DE" sz="3200" dirty="0"/>
              <a:t>Bildung für nachhaltige Entwicklung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90D75D-0B96-40A6-B54E-B532B3E75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9" y="2814466"/>
            <a:ext cx="1236392" cy="826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29D57D8-DA91-4E39-8934-C3A0F7884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9626"/>
          <a:stretch/>
        </p:blipFill>
        <p:spPr>
          <a:xfrm>
            <a:off x="427610" y="3848350"/>
            <a:ext cx="1522025" cy="1129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9F5074C-31DC-4AC4-9184-4B3404F77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/>
          <a:stretch/>
        </p:blipFill>
        <p:spPr>
          <a:xfrm>
            <a:off x="554389" y="1662428"/>
            <a:ext cx="1246662" cy="9119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Untertitel 2">
            <a:extLst>
              <a:ext uri="{FF2B5EF4-FFF2-40B4-BE49-F238E27FC236}">
                <a16:creationId xmlns:a16="http://schemas.microsoft.com/office/drawing/2014/main" id="{EC8228C8-9818-4BCC-8FA1-143120DD1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001" y="1916832"/>
            <a:ext cx="6788657" cy="4399461"/>
          </a:xfrm>
        </p:spPr>
        <p:txBody>
          <a:bodyPr>
            <a:normAutofit fontScale="92500" lnSpcReduction="10000"/>
          </a:bodyPr>
          <a:lstStyle/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r>
              <a:rPr lang="de-DE" b="1" dirty="0">
                <a:solidFill>
                  <a:srgbClr val="003865"/>
                </a:solidFill>
              </a:rPr>
              <a:t>1. Schaffe eine sichere Umgebung und plane genügend Zeit ein</a:t>
            </a: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br>
              <a:rPr lang="de-DE" sz="3600" b="1" dirty="0">
                <a:solidFill>
                  <a:srgbClr val="003865"/>
                </a:solidFill>
              </a:rPr>
            </a:br>
            <a:endParaRPr lang="de-DE" sz="100" dirty="0">
              <a:solidFill>
                <a:srgbClr val="003865"/>
              </a:solidFill>
            </a:endParaRP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r>
              <a:rPr lang="de-DE" b="1" dirty="0">
                <a:solidFill>
                  <a:srgbClr val="003865"/>
                </a:solidFill>
              </a:rPr>
              <a:t>2. Hilf deiner Zielgruppe, ... zu lieben</a:t>
            </a:r>
            <a:br>
              <a:rPr lang="de-DE" b="1" dirty="0">
                <a:solidFill>
                  <a:srgbClr val="003865"/>
                </a:solidFill>
              </a:rPr>
            </a:br>
            <a:r>
              <a:rPr lang="de-DE" dirty="0">
                <a:solidFill>
                  <a:srgbClr val="003865"/>
                </a:solidFill>
              </a:rPr>
              <a:t>(Objekt zum Subjekt machen: über echte Erfahrungen, deren Reflexion oder Vorbilder)</a:t>
            </a:r>
            <a:br>
              <a:rPr lang="de-DE" dirty="0">
                <a:solidFill>
                  <a:srgbClr val="003865"/>
                </a:solidFill>
              </a:rPr>
            </a:br>
            <a:endParaRPr lang="de-DE" sz="2600" dirty="0">
              <a:solidFill>
                <a:srgbClr val="003865"/>
              </a:solidFill>
            </a:endParaRP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r>
              <a:rPr lang="en-US" b="1" dirty="0">
                <a:solidFill>
                  <a:srgbClr val="003865"/>
                </a:solidFill>
              </a:rPr>
              <a:t>3. </a:t>
            </a:r>
            <a:r>
              <a:rPr lang="en-US" b="1" dirty="0" err="1">
                <a:solidFill>
                  <a:srgbClr val="003865"/>
                </a:solidFill>
              </a:rPr>
              <a:t>Unterstütze</a:t>
            </a:r>
            <a:r>
              <a:rPr lang="en-US" b="1" dirty="0">
                <a:solidFill>
                  <a:srgbClr val="003865"/>
                </a:solidFill>
              </a:rPr>
              <a:t> die </a:t>
            </a:r>
            <a:r>
              <a:rPr lang="en-US" b="1" dirty="0" err="1">
                <a:solidFill>
                  <a:srgbClr val="003865"/>
                </a:solidFill>
              </a:rPr>
              <a:t>Reflexion</a:t>
            </a:r>
            <a:r>
              <a:rPr lang="en-US" b="1" dirty="0">
                <a:solidFill>
                  <a:srgbClr val="003865"/>
                </a:solidFill>
              </a:rPr>
              <a:t> von </a:t>
            </a:r>
            <a:r>
              <a:rPr lang="en-US" b="1" dirty="0" err="1">
                <a:solidFill>
                  <a:srgbClr val="003865"/>
                </a:solidFill>
              </a:rPr>
              <a:t>Gewohnheiten</a:t>
            </a:r>
            <a:endParaRPr lang="en-US" b="1" dirty="0">
              <a:solidFill>
                <a:srgbClr val="003865"/>
              </a:solidFill>
            </a:endParaRP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r>
              <a:rPr lang="en-US" dirty="0" err="1">
                <a:solidFill>
                  <a:srgbClr val="003865"/>
                </a:solidFill>
              </a:rPr>
              <a:t>Wichtig</a:t>
            </a:r>
            <a:r>
              <a:rPr lang="en-US" dirty="0">
                <a:solidFill>
                  <a:srgbClr val="003865"/>
                </a:solidFill>
              </a:rPr>
              <a:t>: </a:t>
            </a:r>
            <a:r>
              <a:rPr lang="en-US" dirty="0" err="1">
                <a:solidFill>
                  <a:srgbClr val="003865"/>
                </a:solidFill>
              </a:rPr>
              <a:t>Hochwertige</a:t>
            </a:r>
            <a:r>
              <a:rPr lang="en-US" dirty="0">
                <a:solidFill>
                  <a:srgbClr val="003865"/>
                </a:solidFill>
              </a:rPr>
              <a:t>, </a:t>
            </a:r>
            <a:r>
              <a:rPr lang="en-US" dirty="0" err="1">
                <a:solidFill>
                  <a:srgbClr val="003865"/>
                </a:solidFill>
              </a:rPr>
              <a:t>zuverlässige</a:t>
            </a:r>
            <a:r>
              <a:rPr lang="en-US" dirty="0">
                <a:solidFill>
                  <a:srgbClr val="003865"/>
                </a:solidFill>
              </a:rPr>
              <a:t> und </a:t>
            </a:r>
            <a:r>
              <a:rPr lang="en-US" dirty="0" err="1">
                <a:solidFill>
                  <a:srgbClr val="003865"/>
                </a:solidFill>
              </a:rPr>
              <a:t>vertrauenswürdige</a:t>
            </a:r>
            <a:r>
              <a:rPr lang="en-US" dirty="0">
                <a:solidFill>
                  <a:srgbClr val="003865"/>
                </a:solidFill>
              </a:rPr>
              <a:t> </a:t>
            </a:r>
            <a:r>
              <a:rPr lang="en-US" dirty="0" err="1">
                <a:solidFill>
                  <a:srgbClr val="003865"/>
                </a:solidFill>
              </a:rPr>
              <a:t>Informationen</a:t>
            </a:r>
            <a:r>
              <a:rPr lang="en-US" dirty="0">
                <a:solidFill>
                  <a:srgbClr val="003865"/>
                </a:solidFill>
              </a:rPr>
              <a:t> </a:t>
            </a:r>
            <a:r>
              <a:rPr lang="en-US" dirty="0" err="1">
                <a:solidFill>
                  <a:srgbClr val="003865"/>
                </a:solidFill>
              </a:rPr>
              <a:t>über</a:t>
            </a:r>
            <a:r>
              <a:rPr lang="en-US" dirty="0">
                <a:solidFill>
                  <a:srgbClr val="003865"/>
                </a:solidFill>
              </a:rPr>
              <a:t> </a:t>
            </a:r>
            <a:r>
              <a:rPr lang="en-US" dirty="0" err="1">
                <a:solidFill>
                  <a:srgbClr val="003865"/>
                </a:solidFill>
              </a:rPr>
              <a:t>effektive</a:t>
            </a:r>
            <a:r>
              <a:rPr lang="en-US" dirty="0">
                <a:solidFill>
                  <a:srgbClr val="003865"/>
                </a:solidFill>
              </a:rPr>
              <a:t> </a:t>
            </a:r>
            <a:r>
              <a:rPr lang="en-US" dirty="0" err="1">
                <a:solidFill>
                  <a:srgbClr val="003865"/>
                </a:solidFill>
              </a:rPr>
              <a:t>Handlungen</a:t>
            </a:r>
            <a:endParaRPr lang="en-US" dirty="0">
              <a:solidFill>
                <a:srgbClr val="003865"/>
              </a:solidFill>
            </a:endParaRP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endParaRPr lang="en-US" b="1" dirty="0">
              <a:solidFill>
                <a:srgbClr val="003865"/>
              </a:solidFill>
            </a:endParaRP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endParaRPr lang="en-US" sz="2200" b="1" dirty="0">
              <a:solidFill>
                <a:srgbClr val="003865"/>
              </a:solidFill>
            </a:endParaRP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r>
              <a:rPr lang="en-US" b="1" dirty="0">
                <a:solidFill>
                  <a:srgbClr val="003865"/>
                </a:solidFill>
              </a:rPr>
              <a:t>4. </a:t>
            </a:r>
            <a:r>
              <a:rPr lang="de-DE" b="1" dirty="0">
                <a:solidFill>
                  <a:srgbClr val="003865"/>
                </a:solidFill>
              </a:rPr>
              <a:t>Erarbeitet und übt gem</a:t>
            </a:r>
            <a:r>
              <a:rPr lang="de-DE" b="1" dirty="0">
                <a:solidFill>
                  <a:srgbClr val="00386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einsam gute Gewohnheiten</a:t>
            </a:r>
          </a:p>
          <a:p>
            <a:pPr marL="180975">
              <a:lnSpc>
                <a:spcPct val="100000"/>
              </a:lnSpc>
              <a:spcBef>
                <a:spcPts val="0"/>
              </a:spcBef>
              <a:tabLst>
                <a:tab pos="1073150" algn="l"/>
              </a:tabLst>
            </a:pPr>
            <a:r>
              <a:rPr lang="de-DE" dirty="0">
                <a:solidFill>
                  <a:srgbClr val="003865"/>
                </a:solidFill>
                <a:cs typeface="Times New Roman" panose="02020603050405020304" pitchFamily="18" charset="0"/>
              </a:rPr>
              <a:t>Hilfreich: Wissen über Gewohnheiten vermitteln und wie sie verändert werden können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44C454F-8F75-49F7-910E-624B8829B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1" y="5195572"/>
            <a:ext cx="1388159" cy="9236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A36E18F-E46A-F628-CC6A-A48ABE4D761C}"/>
              </a:ext>
            </a:extLst>
          </p:cNvPr>
          <p:cNvSpPr txBox="1">
            <a:spLocks/>
          </p:cNvSpPr>
          <p:nvPr/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Prof. Dr. Barbara Meyer</a:t>
            </a:r>
          </a:p>
          <a:p>
            <a:pPr>
              <a:defRPr/>
            </a:pPr>
            <a:r>
              <a:rPr lang="de-DE"/>
              <a:t>ENB- Mein Beitrag für die Zukunft: Nachhaltigkeit und Verhaltensänderung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350CAFB-7F08-4AB3-ADA5-B7C2961D6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848" y="362036"/>
            <a:ext cx="6264695" cy="67182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/>
              <a:t>Unterstütze</a:t>
            </a:r>
            <a:r>
              <a:rPr lang="en-US" sz="3600" b="1" dirty="0"/>
              <a:t> die </a:t>
            </a:r>
            <a:r>
              <a:rPr lang="en-US" sz="3600" b="1" dirty="0" err="1"/>
              <a:t>Reflexion</a:t>
            </a:r>
            <a:r>
              <a:rPr lang="en-US" sz="3600" b="1" dirty="0"/>
              <a:t> von </a:t>
            </a:r>
            <a:br>
              <a:rPr lang="en-US" sz="3600" b="1" dirty="0"/>
            </a:br>
            <a:r>
              <a:rPr lang="en-US" sz="3600" b="1" dirty="0" err="1"/>
              <a:t>Gewohnheiten</a:t>
            </a:r>
            <a:r>
              <a:rPr lang="en-US" sz="3600" b="1" dirty="0"/>
              <a:t>: </a:t>
            </a:r>
            <a:r>
              <a:rPr lang="de-DE" sz="3600" dirty="0"/>
              <a:t>Gute Quellen im Netz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0E1C49-3AC2-4D21-861A-EC78A901CDBD}"/>
              </a:ext>
            </a:extLst>
          </p:cNvPr>
          <p:cNvSpPr txBox="1"/>
          <p:nvPr/>
        </p:nvSpPr>
        <p:spPr>
          <a:xfrm>
            <a:off x="1403648" y="1650033"/>
            <a:ext cx="7184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Videos von „Kurzgesagt- In a </a:t>
            </a:r>
            <a:r>
              <a:rPr lang="de-DE" dirty="0" err="1">
                <a:latin typeface="Avenir Light" panose="020B0402020203020204" pitchFamily="34" charset="0"/>
              </a:rPr>
              <a:t>Nutshell</a:t>
            </a:r>
            <a:r>
              <a:rPr lang="de-DE" dirty="0">
                <a:latin typeface="Avenir Light" panose="020B0402020203020204" pitchFamily="34" charset="0"/>
              </a:rPr>
              <a:t>“ (z.T. auf Englisch) z.B. „Can YOU fix </a:t>
            </a:r>
            <a:r>
              <a:rPr lang="de-DE" dirty="0" err="1">
                <a:latin typeface="Avenir Light" panose="020B0402020203020204" pitchFamily="34" charset="0"/>
              </a:rPr>
              <a:t>the</a:t>
            </a:r>
            <a:r>
              <a:rPr lang="de-DE" dirty="0">
                <a:latin typeface="Avenir Light" panose="020B0402020203020204" pitchFamily="34" charset="0"/>
              </a:rPr>
              <a:t> </a:t>
            </a:r>
            <a:r>
              <a:rPr lang="de-DE" dirty="0" err="1">
                <a:latin typeface="Avenir Light" panose="020B0402020203020204" pitchFamily="34" charset="0"/>
              </a:rPr>
              <a:t>climate</a:t>
            </a:r>
            <a:r>
              <a:rPr lang="de-DE" dirty="0">
                <a:latin typeface="Avenir Light" panose="020B0402020203020204" pitchFamily="34" charset="0"/>
              </a:rPr>
              <a:t> </a:t>
            </a:r>
            <a:r>
              <a:rPr lang="de-DE" dirty="0" err="1">
                <a:latin typeface="Avenir Light" panose="020B0402020203020204" pitchFamily="34" charset="0"/>
              </a:rPr>
              <a:t>change</a:t>
            </a:r>
            <a:r>
              <a:rPr lang="de-DE" dirty="0">
                <a:latin typeface="Avenir Light" panose="020B0402020203020204" pitchFamily="34" charset="0"/>
              </a:rPr>
              <a:t>?“</a:t>
            </a:r>
          </a:p>
          <a:p>
            <a:r>
              <a:rPr lang="de-DE" dirty="0">
                <a:latin typeface="Avenir Light" panose="020B0402020203020204" pitchFamily="34" charset="0"/>
                <a:hlinkClick r:id="rId2"/>
              </a:rPr>
              <a:t>https://www.youtube.com/watch?v=yiw6_JakZFc</a:t>
            </a:r>
            <a:endParaRPr lang="de-DE" dirty="0">
              <a:latin typeface="Avenir Light" panose="020B0402020203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17DC8D-290E-4C9E-A96F-4DB2764CF904}"/>
              </a:ext>
            </a:extLst>
          </p:cNvPr>
          <p:cNvSpPr txBox="1"/>
          <p:nvPr/>
        </p:nvSpPr>
        <p:spPr>
          <a:xfrm>
            <a:off x="1683616" y="2813189"/>
            <a:ext cx="6704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Portal Bildung für nachhaltige Entwicklung (BNE): </a:t>
            </a:r>
            <a:r>
              <a:rPr lang="de-DE" dirty="0">
                <a:latin typeface="Avenir Light" panose="020B0402020203020204" pitchFamily="34" charset="0"/>
                <a:hlinkClick r:id="rId3"/>
              </a:rPr>
              <a:t>https://www.bne-portal.de/bne/de/home/home_node.html</a:t>
            </a:r>
            <a:endParaRPr lang="de-DE" dirty="0">
              <a:latin typeface="Avenir Light" panose="020B0402020203020204" pitchFamily="34" charset="0"/>
            </a:endParaRPr>
          </a:p>
          <a:p>
            <a:r>
              <a:rPr lang="de-DE" dirty="0">
                <a:latin typeface="Avenir Light" panose="020B0402020203020204" pitchFamily="34" charset="0"/>
              </a:rPr>
              <a:t>Mit vielen Unterrichtsmaterialien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4F860FB-DC69-4C7D-AB97-EA646B567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12"/>
          <a:stretch/>
        </p:blipFill>
        <p:spPr>
          <a:xfrm>
            <a:off x="240176" y="2784901"/>
            <a:ext cx="1380909" cy="9812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3B092C4-FEC9-4ECA-9495-A9C1F14A10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638"/>
          <a:stretch/>
        </p:blipFill>
        <p:spPr>
          <a:xfrm>
            <a:off x="293861" y="1607982"/>
            <a:ext cx="947221" cy="96538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F09F9E5-BDBF-419D-88E6-75FFD09D3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17" y="3818779"/>
            <a:ext cx="1647034" cy="98121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C3390D1-CD1D-4C35-B94E-DF219F9769EB}"/>
              </a:ext>
            </a:extLst>
          </p:cNvPr>
          <p:cNvSpPr txBox="1"/>
          <p:nvPr/>
        </p:nvSpPr>
        <p:spPr>
          <a:xfrm>
            <a:off x="1867051" y="3976345"/>
            <a:ext cx="5616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Potsdamer Institut für Klimafolgenforschung (PIK)</a:t>
            </a:r>
          </a:p>
          <a:p>
            <a:r>
              <a:rPr lang="de-DE" dirty="0">
                <a:latin typeface="Avenir Light" panose="020B0402020203020204" pitchFamily="34" charset="0"/>
                <a:hlinkClick r:id="rId7"/>
              </a:rPr>
              <a:t>https://www.pik-potsdam.de/de</a:t>
            </a:r>
            <a:endParaRPr lang="de-DE" dirty="0">
              <a:latin typeface="Avenir Light" panose="020B0402020203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0849B79-EDB6-4260-B6FE-40F8A7852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243" y="4975345"/>
            <a:ext cx="1126774" cy="92118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D3BAB1-2F19-4CA2-9371-BE6603428073}"/>
              </a:ext>
            </a:extLst>
          </p:cNvPr>
          <p:cNvSpPr txBox="1"/>
          <p:nvPr/>
        </p:nvSpPr>
        <p:spPr>
          <a:xfrm>
            <a:off x="1763688" y="5112774"/>
            <a:ext cx="5616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Infos, Ideen und Tipps für ein nachhaltigeres Leben</a:t>
            </a:r>
          </a:p>
          <a:p>
            <a:r>
              <a:rPr lang="de-DE" dirty="0">
                <a:latin typeface="Avenir Light" panose="020B0402020203020204" pitchFamily="34" charset="0"/>
                <a:hlinkClick r:id="rId9"/>
              </a:rPr>
              <a:t>https://utopia.de/</a:t>
            </a:r>
            <a:endParaRPr lang="de-DE" dirty="0">
              <a:latin typeface="Avenir Light" panose="020B0402020203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CDFEE42-8FA1-4E74-87BF-9E54A57410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9626"/>
          <a:stretch/>
        </p:blipFill>
        <p:spPr>
          <a:xfrm>
            <a:off x="1495565" y="209029"/>
            <a:ext cx="1522025" cy="1129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766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350CAFB-7F08-4AB3-ADA5-B7C2961D6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317473"/>
            <a:ext cx="6264695" cy="671828"/>
          </a:xfrm>
        </p:spPr>
        <p:txBody>
          <a:bodyPr>
            <a:noAutofit/>
          </a:bodyPr>
          <a:lstStyle/>
          <a:p>
            <a:pPr algn="l"/>
            <a:r>
              <a:rPr lang="de-DE" sz="4400" b="1" dirty="0"/>
              <a:t>Literaturtipps</a:t>
            </a:r>
            <a:endParaRPr lang="de-DE" sz="3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3390D1-CD1D-4C35-B94E-DF219F9769EB}"/>
              </a:ext>
            </a:extLst>
          </p:cNvPr>
          <p:cNvSpPr txBox="1"/>
          <p:nvPr/>
        </p:nvSpPr>
        <p:spPr>
          <a:xfrm>
            <a:off x="2123728" y="4006051"/>
            <a:ext cx="5616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Hamann/ Baumann/ </a:t>
            </a:r>
            <a:r>
              <a:rPr lang="de-DE" dirty="0" err="1">
                <a:latin typeface="Avenir Light" panose="020B0402020203020204" pitchFamily="34" charset="0"/>
              </a:rPr>
              <a:t>Löschinger</a:t>
            </a:r>
            <a:r>
              <a:rPr lang="de-DE" dirty="0">
                <a:latin typeface="Avenir Light" panose="020B0402020203020204" pitchFamily="34" charset="0"/>
              </a:rPr>
              <a:t> (2016): Psychologie im Umweltschutz. </a:t>
            </a:r>
            <a:r>
              <a:rPr lang="de-DE" dirty="0" err="1">
                <a:latin typeface="Avenir Light" panose="020B0402020203020204" pitchFamily="34" charset="0"/>
              </a:rPr>
              <a:t>Oekom</a:t>
            </a:r>
            <a:r>
              <a:rPr lang="de-DE" dirty="0">
                <a:latin typeface="Avenir Light" panose="020B0402020203020204" pitchFamily="34" charset="0"/>
              </a:rPr>
              <a:t> Verlag </a:t>
            </a:r>
            <a:br>
              <a:rPr lang="de-DE" dirty="0">
                <a:latin typeface="Avenir Light" panose="020B0402020203020204" pitchFamily="34" charset="0"/>
              </a:rPr>
            </a:br>
            <a:r>
              <a:rPr lang="de-DE" dirty="0">
                <a:latin typeface="Avenir Light" panose="020B0402020203020204" pitchFamily="34" charset="0"/>
              </a:rPr>
              <a:t>Interessant im Hinblick auf die Frage, wie Gewohnheiten verändert werden können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DCEB57-6FCE-49EC-8101-87F7B78E3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7" y="1618954"/>
            <a:ext cx="1522025" cy="200923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3E1B636-7F6F-423F-A389-291C8F1D0334}"/>
              </a:ext>
            </a:extLst>
          </p:cNvPr>
          <p:cNvSpPr txBox="1"/>
          <p:nvPr/>
        </p:nvSpPr>
        <p:spPr>
          <a:xfrm>
            <a:off x="2123728" y="1651620"/>
            <a:ext cx="56166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Anschaulich – nicht nur für Kinder: Scharmacher-Schreiber/ Marian (2019): Wie viel wärmer ist 1 Grad? Beltz Verlag. </a:t>
            </a:r>
            <a:br>
              <a:rPr lang="de-DE" dirty="0">
                <a:latin typeface="Avenir Light" panose="020B0402020203020204" pitchFamily="34" charset="0"/>
              </a:rPr>
            </a:br>
            <a:r>
              <a:rPr lang="de-DE" dirty="0">
                <a:latin typeface="Avenir Light" panose="020B0402020203020204" pitchFamily="34" charset="0"/>
              </a:rPr>
              <a:t>Mit zugehörigem Unterrichtsmaterial, z.B. </a:t>
            </a:r>
            <a:r>
              <a:rPr lang="de-DE" dirty="0">
                <a:latin typeface="Avenir Light" panose="020B0402020203020204" pitchFamily="34" charset="0"/>
                <a:hlinkClick r:id="rId3"/>
              </a:rPr>
              <a:t>https://www.buch7.de/produkt/wie-viel-waermer-ist-1-grad-was-beim-klimawandel-passiert-/1040658755?ean=9783407720016</a:t>
            </a:r>
            <a:endParaRPr lang="de-DE" dirty="0">
              <a:latin typeface="Avenir Light" panose="020B0402020203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EAC22C-0B1E-4EDD-9BEC-3B5E79398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3" y="3789040"/>
            <a:ext cx="1632829" cy="2314720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7403D1F-71A5-F69A-FCAD-328E49889EB5}"/>
              </a:ext>
            </a:extLst>
          </p:cNvPr>
          <p:cNvSpPr txBox="1">
            <a:spLocks/>
          </p:cNvSpPr>
          <p:nvPr/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Prof. Dr. Barbara Meyer</a:t>
            </a:r>
          </a:p>
          <a:p>
            <a:pPr>
              <a:defRPr/>
            </a:pPr>
            <a:r>
              <a:rPr lang="de-DE"/>
              <a:t>ENB- Mein Beitrag für die Zukunft: Nachhaltigkeit und Verhaltensänderung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32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350CAFB-7F08-4AB3-ADA5-B7C2961D6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317473"/>
            <a:ext cx="6264695" cy="671828"/>
          </a:xfrm>
        </p:spPr>
        <p:txBody>
          <a:bodyPr>
            <a:noAutofit/>
          </a:bodyPr>
          <a:lstStyle/>
          <a:p>
            <a:pPr algn="l"/>
            <a:r>
              <a:rPr lang="de-DE" sz="4400" b="1" dirty="0"/>
              <a:t>Literaturtipps</a:t>
            </a:r>
            <a:endParaRPr lang="de-DE" sz="3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3390D1-CD1D-4C35-B94E-DF219F9769EB}"/>
              </a:ext>
            </a:extLst>
          </p:cNvPr>
          <p:cNvSpPr txBox="1"/>
          <p:nvPr/>
        </p:nvSpPr>
        <p:spPr>
          <a:xfrm>
            <a:off x="2123728" y="4006051"/>
            <a:ext cx="5616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latin typeface="Avenir Light" panose="020B0402020203020204" pitchFamily="34" charset="0"/>
              </a:rPr>
              <a:t>Kehnel</a:t>
            </a:r>
            <a:r>
              <a:rPr lang="de-DE" dirty="0">
                <a:latin typeface="Avenir Light" panose="020B0402020203020204" pitchFamily="34" charset="0"/>
              </a:rPr>
              <a:t> (2021) Wir konnten auch anders: Eine kurze Geschichte der Nachhaltigkeit. Karl Blessing Verlag</a:t>
            </a:r>
            <a:br>
              <a:rPr lang="de-DE" dirty="0">
                <a:latin typeface="Avenir Light" panose="020B0402020203020204" pitchFamily="34" charset="0"/>
              </a:rPr>
            </a:br>
            <a:r>
              <a:rPr lang="de-DE" dirty="0">
                <a:latin typeface="Avenir Light" panose="020B0402020203020204" pitchFamily="34" charset="0"/>
              </a:rPr>
              <a:t>Ein Blick in die Geschichte nachhaltigen Handelns, der inspirieren kann.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E1B636-7F6F-423F-A389-291C8F1D0334}"/>
              </a:ext>
            </a:extLst>
          </p:cNvPr>
          <p:cNvSpPr txBox="1"/>
          <p:nvPr/>
        </p:nvSpPr>
        <p:spPr>
          <a:xfrm>
            <a:off x="2123728" y="1651620"/>
            <a:ext cx="5616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French (2019): So viel Müll! Wie du die Umwelt schützen kannst. Mit einem Vorwort der NAJU (Naturschutzjugend im NABU). Dorling </a:t>
            </a:r>
            <a:r>
              <a:rPr lang="de-DE" dirty="0" err="1">
                <a:latin typeface="Avenir Light" panose="020B0402020203020204" pitchFamily="34" charset="0"/>
              </a:rPr>
              <a:t>Kindersley</a:t>
            </a:r>
            <a:r>
              <a:rPr lang="de-DE" dirty="0">
                <a:latin typeface="Avenir Light" panose="020B0402020203020204" pitchFamily="34" charset="0"/>
              </a:rPr>
              <a:t> Verlag. </a:t>
            </a:r>
          </a:p>
          <a:p>
            <a:r>
              <a:rPr lang="de-DE" dirty="0">
                <a:latin typeface="Avenir Light" panose="020B0402020203020204" pitchFamily="34" charset="0"/>
              </a:rPr>
              <a:t>Fakten und Tipps kombiniert und grafisch ansprechend aufbereitet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7BBA88-8CBB-4128-9035-48F9AF49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2" y="1556792"/>
            <a:ext cx="1660138" cy="2044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6E151D-459B-4CC9-9212-C2E90925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1" y="3861048"/>
            <a:ext cx="1297759" cy="20558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650003-874B-AFE9-B257-FC5695CA1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77669"/>
            <a:ext cx="1388159" cy="9236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449E083-6C40-92EA-4794-029764030277}"/>
              </a:ext>
            </a:extLst>
          </p:cNvPr>
          <p:cNvSpPr txBox="1">
            <a:spLocks/>
          </p:cNvSpPr>
          <p:nvPr/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Prof. Dr. Barbara Meyer</a:t>
            </a:r>
          </a:p>
          <a:p>
            <a:pPr>
              <a:defRPr/>
            </a:pPr>
            <a:r>
              <a:rPr lang="de-DE"/>
              <a:t>ENB- Mein Beitrag für die Zukunft: Nachhaltigkeit und Verhaltensänderung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53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331A0AE0-84A3-4753-AEC3-59E22B7D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60350"/>
            <a:ext cx="7283450" cy="1085850"/>
          </a:xfrm>
        </p:spPr>
        <p:txBody>
          <a:bodyPr/>
          <a:lstStyle/>
          <a:p>
            <a:pPr eaLnBrk="1" hangingPunct="1"/>
            <a:r>
              <a:rPr lang="de-DE" altLang="de-DE" dirty="0"/>
              <a:t>Wichtige Folgerungen für euer Projekt- Überbrückt die Gap!!</a:t>
            </a:r>
          </a:p>
        </p:txBody>
      </p:sp>
      <p:sp>
        <p:nvSpPr>
          <p:cNvPr id="26627" name="Foliennummernplatzhalter 4">
            <a:extLst>
              <a:ext uri="{FF2B5EF4-FFF2-40B4-BE49-F238E27FC236}">
                <a16:creationId xmlns:a16="http://schemas.microsoft.com/office/drawing/2014/main" id="{2ABFB970-BE54-4C0B-AA04-C92D89C71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B99D2-2224-49F8-BBDA-2AE6B62B9D94}" type="slidenum">
              <a:rPr lang="de-DE" altLang="de-DE" sz="120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200" dirty="0">
              <a:solidFill>
                <a:srgbClr val="595959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185905-E1CA-4BBE-A92E-57A8A8EA9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3" b="1"/>
          <a:stretch/>
        </p:blipFill>
        <p:spPr>
          <a:xfrm>
            <a:off x="1720272" y="4665240"/>
            <a:ext cx="4824834" cy="1932410"/>
          </a:xfrm>
          <a:prstGeom prst="rect">
            <a:avLst/>
          </a:prstGeom>
        </p:spPr>
      </p:pic>
      <p:sp>
        <p:nvSpPr>
          <p:cNvPr id="9" name="Bogen 8">
            <a:extLst>
              <a:ext uri="{FF2B5EF4-FFF2-40B4-BE49-F238E27FC236}">
                <a16:creationId xmlns:a16="http://schemas.microsoft.com/office/drawing/2014/main" id="{DDD7B105-CBED-4E3F-943A-EFAE5FAB00DD}"/>
              </a:ext>
            </a:extLst>
          </p:cNvPr>
          <p:cNvSpPr/>
          <p:nvPr/>
        </p:nvSpPr>
        <p:spPr>
          <a:xfrm>
            <a:off x="2835384" y="5887115"/>
            <a:ext cx="2594610" cy="765811"/>
          </a:xfrm>
          <a:prstGeom prst="arc">
            <a:avLst>
              <a:gd name="adj1" fmla="val 11280349"/>
              <a:gd name="adj2" fmla="val 21232526"/>
            </a:avLst>
          </a:prstGeom>
          <a:ln w="762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E9781D-C7FD-5DE6-DB0F-FA5150857C93}"/>
              </a:ext>
            </a:extLst>
          </p:cNvPr>
          <p:cNvSpPr txBox="1"/>
          <p:nvPr/>
        </p:nvSpPr>
        <p:spPr>
          <a:xfrm>
            <a:off x="323528" y="1556206"/>
            <a:ext cx="871296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de-DE" sz="2400" u="none" strike="noStrike" dirty="0">
                <a:effectLst/>
                <a:latin typeface="Avenir Light" panose="020B0402020203020204" pitchFamily="34" charset="0"/>
              </a:rPr>
              <a:t>Wie könnt ihr den sozialen Fokus als Unterstützung im Projekt verwenden?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de-DE" sz="2400" u="none" strike="noStrike" dirty="0">
                <a:effectLst/>
                <a:latin typeface="Avenir Light" panose="020B0402020203020204" pitchFamily="34" charset="0"/>
              </a:rPr>
              <a:t>Wie und wo könnt ihr den selbst-transzendenten (/</a:t>
            </a:r>
            <a:r>
              <a:rPr lang="de-DE" sz="2400" u="none" strike="noStrike" dirty="0" err="1">
                <a:effectLst/>
                <a:latin typeface="Avenir Light" panose="020B0402020203020204" pitchFamily="34" charset="0"/>
              </a:rPr>
              <a:t>caring</a:t>
            </a:r>
            <a:r>
              <a:rPr lang="de-DE" sz="2400" u="none" strike="noStrike" dirty="0">
                <a:effectLst/>
                <a:latin typeface="Avenir Light" panose="020B0402020203020204" pitchFamily="34" charset="0"/>
              </a:rPr>
              <a:t> </a:t>
            </a:r>
            <a:r>
              <a:rPr lang="de-DE" sz="2400" u="none" strike="noStrike" dirty="0" err="1">
                <a:effectLst/>
                <a:latin typeface="Avenir Light" panose="020B0402020203020204" pitchFamily="34" charset="0"/>
              </a:rPr>
              <a:t>meta</a:t>
            </a:r>
            <a:r>
              <a:rPr lang="de-DE" sz="2400" u="none" strike="noStrike" dirty="0">
                <a:effectLst/>
                <a:latin typeface="Avenir Light" panose="020B0402020203020204" pitchFamily="34" charset="0"/>
              </a:rPr>
              <a:t>) Fokus unterstützen?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de-DE" sz="2400" b="0" i="0" dirty="0">
                <a:solidFill>
                  <a:srgbClr val="000000"/>
                </a:solidFill>
                <a:latin typeface="Avenir Light" panose="020B0402020203020204" pitchFamily="34" charset="0"/>
              </a:rPr>
              <a:t>In</a:t>
            </a:r>
            <a:r>
              <a:rPr lang="de-DE" sz="2400" dirty="0">
                <a:solidFill>
                  <a:srgbClr val="000000"/>
                </a:solidFill>
                <a:latin typeface="Avenir Light" panose="020B0402020203020204" pitchFamily="34" charset="0"/>
              </a:rPr>
              <a:t>wiefern könnten die „</a:t>
            </a:r>
            <a:r>
              <a:rPr lang="de-DE" sz="2400" dirty="0" err="1">
                <a:solidFill>
                  <a:srgbClr val="000000"/>
                </a:solidFill>
                <a:latin typeface="Avenir Light" panose="020B0402020203020204" pitchFamily="34" charset="0"/>
              </a:rPr>
              <a:t>Inner</a:t>
            </a:r>
            <a:r>
              <a:rPr lang="de-DE" sz="2400" dirty="0">
                <a:solidFill>
                  <a:srgbClr val="000000"/>
                </a:solidFill>
                <a:latin typeface="Avenir Light" panose="020B0402020203020204" pitchFamily="34" charset="0"/>
              </a:rPr>
              <a:t> Development Goals“ oder die 4 Schritte für euch interessant sein?</a:t>
            </a:r>
            <a:endParaRPr lang="de-DE" sz="2400" b="0" i="0" u="none" strike="noStrike" dirty="0">
              <a:solidFill>
                <a:srgbClr val="000000"/>
              </a:solidFill>
              <a:effectLst/>
              <a:latin typeface="Avenir Light" panose="020B0402020203020204" pitchFamily="34" charset="0"/>
            </a:endParaRPr>
          </a:p>
          <a:p>
            <a:pPr fontAlgn="ctr"/>
            <a:endParaRPr lang="de-DE" sz="2200" b="0" i="0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 fontAlgn="ctr"/>
            <a:endParaRPr lang="de-DE" sz="1800" b="0" i="0" u="none" strike="noStrike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F9FA0EBB-FB73-4752-BA06-2FC21ED9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60350"/>
            <a:ext cx="7283450" cy="1085850"/>
          </a:xfrm>
        </p:spPr>
        <p:txBody>
          <a:bodyPr/>
          <a:lstStyle/>
          <a:p>
            <a:pPr eaLnBrk="1" hangingPunct="1"/>
            <a:r>
              <a:rPr lang="de-DE" altLang="de-DE"/>
              <a:t>Zum Abschluss</a:t>
            </a:r>
          </a:p>
        </p:txBody>
      </p:sp>
      <p:pic>
        <p:nvPicPr>
          <p:cNvPr id="4" name="Inhaltsplatzhalter 3" descr="Schüler-hüpfen.jpg">
            <a:extLst>
              <a:ext uri="{FF2B5EF4-FFF2-40B4-BE49-F238E27FC236}">
                <a16:creationId xmlns:a16="http://schemas.microsoft.com/office/drawing/2014/main" id="{79E992E5-E9D6-487F-97EA-76B128F7E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685563"/>
            <a:ext cx="2592288" cy="2800596"/>
          </a:xfrm>
          <a:effectLst>
            <a:softEdge rad="112500"/>
          </a:effectLst>
        </p:spPr>
      </p:pic>
      <p:sp>
        <p:nvSpPr>
          <p:cNvPr id="27652" name="Foliennummernplatzhalter 4">
            <a:extLst>
              <a:ext uri="{FF2B5EF4-FFF2-40B4-BE49-F238E27FC236}">
                <a16:creationId xmlns:a16="http://schemas.microsoft.com/office/drawing/2014/main" id="{D173A45F-8EFC-4D6D-9A4B-907BDFF6E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71344C-3D55-4F5A-9575-3197F58443DA}" type="slidenum">
              <a:rPr lang="de-DE" altLang="de-DE" sz="120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>
              <a:solidFill>
                <a:srgbClr val="595959"/>
              </a:solidFill>
            </a:endParaRPr>
          </a:p>
        </p:txBody>
      </p:sp>
      <p:sp>
        <p:nvSpPr>
          <p:cNvPr id="27654" name="Rechteck 7">
            <a:extLst>
              <a:ext uri="{FF2B5EF4-FFF2-40B4-BE49-F238E27FC236}">
                <a16:creationId xmlns:a16="http://schemas.microsoft.com/office/drawing/2014/main" id="{A566948A-843E-4E91-B419-A687260A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53663"/>
            <a:ext cx="68405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accent1"/>
                </a:solidFill>
                <a:latin typeface="Avenir Heavy" panose="020B0703020203020204" pitchFamily="34" charset="0"/>
              </a:rPr>
              <a:t>Viel Erfolg bei Euren Projekten!! </a:t>
            </a:r>
            <a:endParaRPr lang="de-DE" altLang="de-DE" sz="4000" dirty="0">
              <a:latin typeface="Avenir Heavy" panose="020B0703020203020204" pitchFamily="34" charset="0"/>
            </a:endParaRPr>
          </a:p>
        </p:txBody>
      </p:sp>
      <p:sp>
        <p:nvSpPr>
          <p:cNvPr id="27655" name="Rechteck 8">
            <a:extLst>
              <a:ext uri="{FF2B5EF4-FFF2-40B4-BE49-F238E27FC236}">
                <a16:creationId xmlns:a16="http://schemas.microsoft.com/office/drawing/2014/main" id="{CF0448A0-E5B7-45F9-AFBA-1BC43ACAA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557" y="3756128"/>
            <a:ext cx="496887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Bei Fragen oder Anregungen tretet gerne mit mir in </a:t>
            </a:r>
            <a:r>
              <a:rPr lang="de-DE" altLang="de-DE" sz="2400" b="1" dirty="0"/>
              <a:t>Kontakt</a:t>
            </a:r>
            <a:r>
              <a:rPr lang="de-DE" altLang="de-DE" sz="24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Prof. Dr. Barbara Meyer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tx2"/>
                </a:solidFill>
              </a:rPr>
              <a:t>mail@barbara-e-meyer.de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Mehr Infos: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hlinkClick r:id="rId4"/>
              </a:rPr>
              <a:t>www.barbara-e-meyer.de</a:t>
            </a:r>
            <a:endParaRPr lang="de-DE" alt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5882C2-B452-CFAE-B975-8280D17A7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30" y="257047"/>
            <a:ext cx="2909250" cy="289112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87E6BAE-86F7-F235-F246-611CEE6864D0}"/>
              </a:ext>
            </a:extLst>
          </p:cNvPr>
          <p:cNvSpPr txBox="1"/>
          <p:nvPr/>
        </p:nvSpPr>
        <p:spPr>
          <a:xfrm>
            <a:off x="6007970" y="316474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600" dirty="0"/>
              <a:t>Link zum Download der Folien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E5390A4-3B88-46E9-8EF3-5CD43E05D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83" y="2905956"/>
            <a:ext cx="3736457" cy="24944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244BCD7-6542-40A6-911C-CC456AEC6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2050"/>
            <a:ext cx="3637946" cy="241111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A4D88A2-AAD6-4CB4-8466-9D823DC83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6" y="476672"/>
            <a:ext cx="2844982" cy="25620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A61BF2-474C-4FE2-A001-64ADA1DDD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89" y="2725812"/>
            <a:ext cx="3048446" cy="203150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5F06EC3-C2FF-4E89-84CC-B50CBB725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71" y="2651809"/>
            <a:ext cx="3116603" cy="207692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0F1B47D-A36F-4F3A-BDFF-8A1B55FDBA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26599"/>
            <a:ext cx="3329033" cy="187258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669F1C19-E276-401E-974D-954E7D1F8790}"/>
              </a:ext>
            </a:extLst>
          </p:cNvPr>
          <p:cNvSpPr txBox="1"/>
          <p:nvPr/>
        </p:nvSpPr>
        <p:spPr>
          <a:xfrm>
            <a:off x="2812705" y="4252751"/>
            <a:ext cx="2982226" cy="715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Avenir Light" panose="020B0402020203020204" pitchFamily="34" charset="0"/>
              </a:rPr>
              <a:t>Kaskade nicht umkehrbarer „</a:t>
            </a:r>
            <a:r>
              <a:rPr lang="de-DE" b="1" dirty="0" err="1">
                <a:latin typeface="Avenir Light" panose="020B0402020203020204" pitchFamily="34" charset="0"/>
              </a:rPr>
              <a:t>tipping</a:t>
            </a:r>
            <a:r>
              <a:rPr lang="de-DE" b="1" dirty="0">
                <a:latin typeface="Avenir Light" panose="020B0402020203020204" pitchFamily="34" charset="0"/>
              </a:rPr>
              <a:t> </a:t>
            </a:r>
            <a:r>
              <a:rPr lang="de-DE" b="1" dirty="0" err="1">
                <a:latin typeface="Avenir Light" panose="020B0402020203020204" pitchFamily="34" charset="0"/>
              </a:rPr>
              <a:t>points</a:t>
            </a:r>
            <a:r>
              <a:rPr lang="de-DE" b="1" dirty="0">
                <a:latin typeface="Avenir Light" panose="020B0402020203020204" pitchFamily="34" charset="0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77E9DE1C-BCA7-4B87-AD0A-0367539E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60350"/>
            <a:ext cx="7283450" cy="1085850"/>
          </a:xfrm>
        </p:spPr>
        <p:txBody>
          <a:bodyPr/>
          <a:lstStyle/>
          <a:p>
            <a:r>
              <a:rPr lang="de-DE" altLang="de-DE"/>
              <a:t>Literatur</a:t>
            </a:r>
          </a:p>
        </p:txBody>
      </p:sp>
      <p:sp>
        <p:nvSpPr>
          <p:cNvPr id="28675" name="Inhaltsplatzhalter 2">
            <a:extLst>
              <a:ext uri="{FF2B5EF4-FFF2-40B4-BE49-F238E27FC236}">
                <a16:creationId xmlns:a16="http://schemas.microsoft.com/office/drawing/2014/main" id="{9CC079CC-DEDF-4655-82AD-3F154AB1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823941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Allen, M. W. (2016). Understanding pro-environmental behavior: Models and messages. In M. W. Allen (Ed.),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CSR, Sustainability, Ethics &amp; Governance. Strategic Communication for Sustainable Organizations 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(pp. 105–137). </a:t>
            </a:r>
            <a:r>
              <a:rPr lang="de-DE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Springer International Publishing.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https://doi.org/10.1007/978-3-319-18005-2_4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Aquino, K., &amp; Reed, A. (2002). The self-importance of moral identity.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Personality and Social Psychology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83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(6), 1423–1440.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https://doi.org/10.1037//0022-3514.83.6.1423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Binder, M., &amp;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Blankenberg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A.-K. (2017). Green lifestyles and subjective well-being: More about self-image than actual behavior?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Economic Behavior &amp; Organization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304–323.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https://doi.org/10.1016/j.jebo.2017.03.009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Flynn, R.,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Bellaby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P., &amp; Ricci, M. (2009). The ‘value-action gap’ in public attitudes towards sustainable energy: The case of hydrogen energy.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Sociological Review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(2_suppl), 159–180.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https://doi.org/10.1111/j.1467-954X.2010.01891.x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Frederiks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 R., Stenner, K., &amp;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Hobman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 V. (2015). Household energy use: Applying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behavioural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economics to understand consumer decision-making and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Renewable and Sustainable Energy Reviews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1385–1394.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https://doi.org/10.1016/j.rser.2014.09.026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Gao, J., Wang, J., &amp; Wang, J. (2020). 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impact of pro-environmental preference on consumers’ perceived well-being: The mediating role of self-determination need satisfaction.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(1), 436.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https://doi.org/10.3390/SU12010436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Jennings, P. L., Mitchell, M. S., &amp; Hannah, S. T. (2015). The moral self: A review and integration of the literature.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Organizational Behavior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(S1), S104-S168. https://doi.org/10.1002/job.1919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Klöckner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 A. (2013). A comprehensive model of the psychology of environmental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—a meta-analysis.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 Environmental Change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(5), 1028–1038.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https://doi.org/10.1016/j.gloenvcha.2013.05.014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Kohlberg, L., Levine, C., &amp; Hewer, A. (1983).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Moral stages: A current formulation and a response to critics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Contributions to Human development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Karger.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Kuhnhenn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K., Costa, L.,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Mahnke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E., Schneider, L., &amp; Lange, S. (2020).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Societal Transformation Scenario for Staying Below 1.5°C 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(Publication Series Economic and Social Issues No. 23). 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 err="1">
                <a:cs typeface="Calibri" panose="020F0502020204030204" pitchFamily="34" charset="0"/>
              </a:rPr>
              <a:t>Lenton</a:t>
            </a:r>
            <a:r>
              <a:rPr lang="en-US" sz="750" dirty="0">
                <a:cs typeface="Calibri" panose="020F0502020204030204" pitchFamily="34" charset="0"/>
              </a:rPr>
              <a:t>, Timothy M., et al. </a:t>
            </a:r>
            <a:r>
              <a:rPr lang="en-US" sz="750" i="1" dirty="0">
                <a:cs typeface="Calibri" panose="020F0502020204030204" pitchFamily="34" charset="0"/>
              </a:rPr>
              <a:t>Climate tipping points—too risky to bet against</a:t>
            </a:r>
            <a:r>
              <a:rPr lang="en-US" sz="750" dirty="0">
                <a:cs typeface="Calibri" panose="020F0502020204030204" pitchFamily="34" charset="0"/>
              </a:rPr>
              <a:t>. (2019): 592-595.</a:t>
            </a:r>
            <a:endParaRPr lang="de-DE" sz="75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Li, D., Zhao, L., Ma, S., Shao, S., &amp; Zhang, L. (2019). 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influences an individual’s pro-environmental behavior? A literature review.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Resources, Conservation and Recycling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146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28–34. https://doi.org/10.1016/J.RESCONREC.2019.03.024 (Resources, Conservation and Recycling, 146, 28-34).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Moser, S., &amp;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Kleinhückelkotten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(2018). Good intents, but low impacts: Diverging importance of motivational and socioeconomic determinants explaining pro-environmental behavior, energy use, and carbon footprint.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Environment and Behavior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(6), 626–656. https://doi.org/10.1177/0013916517710685 (Environment and Behavior, 50(6), 626-656).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Narvaez, D. (2008). Triune ethics: The neurobiological roots of our multiple moralities.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Ideas in Psychology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(1), 95-119.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https://doi.org/10.1016/j.newideapsych.2007.07.008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Newton, P., &amp; Meyer, D. (2013). Exploring the attitudes-action gap in household resource consumption: Does “environmental lifestyle” segmentation align with consumer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(3), 1211-1233.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https://doi.org/10.3390/su5031211</a:t>
            </a:r>
            <a:endParaRPr lang="de-DE" sz="7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Nucci, L., &amp; </a:t>
            </a:r>
            <a:r>
              <a:rPr lang="en-US" sz="7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Turiel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 (2009). Capturing the complexity of moral development and education.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Mind, Brain, and Education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(3), 151-159 (9 Seiten). </a:t>
            </a:r>
            <a:r>
              <a:rPr lang="en-US" sz="75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https://doi.org/10.1111/j.1751-228X.2009.01065.x</a:t>
            </a:r>
            <a:endParaRPr lang="de-DE" sz="750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 err="1">
                <a:effectLst/>
                <a:ea typeface="Calibri" panose="020F0502020204030204" pitchFamily="34" charset="0"/>
              </a:rPr>
              <a:t>Osunmuyiwa</a:t>
            </a:r>
            <a:r>
              <a:rPr lang="en-US" sz="750" dirty="0">
                <a:effectLst/>
                <a:ea typeface="Calibri" panose="020F0502020204030204" pitchFamily="34" charset="0"/>
              </a:rPr>
              <a:t>, O. O., Payne, S. R., </a:t>
            </a:r>
            <a:r>
              <a:rPr lang="en-US" sz="750" dirty="0" err="1">
                <a:effectLst/>
                <a:ea typeface="Calibri" panose="020F0502020204030204" pitchFamily="34" charset="0"/>
              </a:rPr>
              <a:t>Vigneswara</a:t>
            </a:r>
            <a:r>
              <a:rPr lang="en-US" sz="750" dirty="0">
                <a:effectLst/>
                <a:ea typeface="Calibri" panose="020F0502020204030204" pitchFamily="34" charset="0"/>
              </a:rPr>
              <a:t> </a:t>
            </a:r>
            <a:r>
              <a:rPr lang="en-US" sz="750" dirty="0" err="1">
                <a:effectLst/>
                <a:ea typeface="Calibri" panose="020F0502020204030204" pitchFamily="34" charset="0"/>
              </a:rPr>
              <a:t>Ilavarasan</a:t>
            </a:r>
            <a:r>
              <a:rPr lang="en-US" sz="750" dirty="0">
                <a:effectLst/>
                <a:ea typeface="Calibri" panose="020F0502020204030204" pitchFamily="34" charset="0"/>
              </a:rPr>
              <a:t>, P., Peacock, A. D., &amp; Jenkins, D. P. (2020). I cannot live without air conditioning! The role of identity, values and situational factors on cooling consumption patterns in </a:t>
            </a:r>
            <a:r>
              <a:rPr lang="en-US" sz="750" dirty="0" err="1">
                <a:effectLst/>
                <a:ea typeface="Calibri" panose="020F0502020204030204" pitchFamily="34" charset="0"/>
              </a:rPr>
              <a:t>india</a:t>
            </a:r>
            <a:r>
              <a:rPr lang="en-US" sz="750" dirty="0">
                <a:effectLst/>
                <a:ea typeface="Calibri" panose="020F0502020204030204" pitchFamily="34" charset="0"/>
              </a:rPr>
              <a:t>. </a:t>
            </a:r>
            <a:r>
              <a:rPr lang="en-US" sz="750" i="1" dirty="0">
                <a:effectLst/>
                <a:ea typeface="Calibri" panose="020F0502020204030204" pitchFamily="34" charset="0"/>
              </a:rPr>
              <a:t>Energy Research &amp; Social Science</a:t>
            </a:r>
            <a:r>
              <a:rPr lang="en-US" sz="750" dirty="0">
                <a:effectLst/>
                <a:ea typeface="Calibri" panose="020F0502020204030204" pitchFamily="34" charset="0"/>
              </a:rPr>
              <a:t>, </a:t>
            </a:r>
            <a:r>
              <a:rPr lang="en-US" sz="750" i="1" dirty="0">
                <a:effectLst/>
                <a:ea typeface="Calibri" panose="020F0502020204030204" pitchFamily="34" charset="0"/>
              </a:rPr>
              <a:t>69</a:t>
            </a:r>
            <a:r>
              <a:rPr lang="en-US" sz="750" dirty="0">
                <a:effectLst/>
                <a:ea typeface="Calibri" panose="020F0502020204030204" pitchFamily="34" charset="0"/>
              </a:rPr>
              <a:t>, 101634. </a:t>
            </a:r>
            <a:r>
              <a:rPr lang="en-US" sz="750" dirty="0">
                <a:effectLst/>
                <a:ea typeface="Calibri" panose="020F0502020204030204" pitchFamily="34" charset="0"/>
                <a:hlinkClick r:id="rId12"/>
              </a:rPr>
              <a:t>https://doi.org/10.1016/j.erss.2020.101634</a:t>
            </a:r>
            <a:endParaRPr lang="en-US" sz="75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>
                <a:cs typeface="Times New Roman" panose="02020603050405020304" pitchFamily="18" charset="0"/>
              </a:rPr>
              <a:t>Wilber, K. (2000). Integral psychology. Boston, MA: Shambhala.</a:t>
            </a:r>
            <a:endParaRPr lang="de-DE" sz="750" dirty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750" dirty="0"/>
              <a:t>Rose, C., Dade, P., Gallie, N., &amp; Scott, J. Climate change communications–dipping a toe into public motivation: Campaign Strategy. London.</a:t>
            </a:r>
            <a:endParaRPr lang="en-US" altLang="de-DE" sz="750" dirty="0"/>
          </a:p>
        </p:txBody>
      </p:sp>
      <p:sp>
        <p:nvSpPr>
          <p:cNvPr id="28676" name="Foliennummernplatzhalter 4">
            <a:extLst>
              <a:ext uri="{FF2B5EF4-FFF2-40B4-BE49-F238E27FC236}">
                <a16:creationId xmlns:a16="http://schemas.microsoft.com/office/drawing/2014/main" id="{89CD8A57-F130-479C-8C48-12AA51B9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13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707677-B975-4685-8F8A-A9FAA179248A}" type="slidenum">
              <a:rPr lang="de-DE" altLang="de-DE" sz="120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E1FC5E2B-00C5-4E8B-863B-5637163C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60350"/>
            <a:ext cx="7283450" cy="1085850"/>
          </a:xfrm>
        </p:spPr>
        <p:txBody>
          <a:bodyPr/>
          <a:lstStyle/>
          <a:p>
            <a:pPr eaLnBrk="1" hangingPunct="1"/>
            <a:r>
              <a:rPr lang="de-DE" altLang="de-DE" dirty="0"/>
              <a:t>Klimaangst</a:t>
            </a:r>
          </a:p>
        </p:txBody>
      </p:sp>
      <p:sp>
        <p:nvSpPr>
          <p:cNvPr id="15364" name="Foliennummernplatzhalter 4">
            <a:extLst>
              <a:ext uri="{FF2B5EF4-FFF2-40B4-BE49-F238E27FC236}">
                <a16:creationId xmlns:a16="http://schemas.microsoft.com/office/drawing/2014/main" id="{0DE38C50-3481-4991-B3E8-AE44B591D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628EB-4ADF-460D-85A2-8F926309FE26}" type="slidenum">
              <a:rPr lang="de-DE" altLang="de-DE" sz="120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rgbClr val="595959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63CEC-4E5F-4E9E-9B87-05B386E8EE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99"/>
          <a:stretch/>
        </p:blipFill>
        <p:spPr>
          <a:xfrm>
            <a:off x="169002" y="1611276"/>
            <a:ext cx="5066918" cy="390152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7825BB-8F0E-4BAF-B25E-B8B8FC9CA20A}"/>
              </a:ext>
            </a:extLst>
          </p:cNvPr>
          <p:cNvSpPr txBox="1"/>
          <p:nvPr/>
        </p:nvSpPr>
        <p:spPr>
          <a:xfrm>
            <a:off x="5332830" y="1759726"/>
            <a:ext cx="3113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Befragung von 10.000 Kindern und Jugendlichen in 10 Ländern*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0724915-63CD-4867-A0C4-E13CD6798644}"/>
              </a:ext>
            </a:extLst>
          </p:cNvPr>
          <p:cNvSpPr txBox="1"/>
          <p:nvPr/>
        </p:nvSpPr>
        <p:spPr>
          <a:xfrm>
            <a:off x="5332830" y="3912360"/>
            <a:ext cx="363165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venir Light" panose="020B0402020203020204" pitchFamily="34" charset="0"/>
              </a:rPr>
              <a:t>„</a:t>
            </a:r>
            <a:r>
              <a:rPr lang="de-DE" sz="1600" dirty="0">
                <a:latin typeface="Avenir Light" panose="020B0402020203020204" pitchFamily="34" charset="0"/>
              </a:rPr>
              <a:t>Klimaangst ist das Gefühl von Sorge, Frust, Trauer oder sogar Wut</a:t>
            </a:r>
            <a:r>
              <a:rPr lang="de-DE" sz="1600" b="1" dirty="0">
                <a:latin typeface="Avenir Light" panose="020B0402020203020204" pitchFamily="34" charset="0"/>
              </a:rPr>
              <a:t> im Hinblick auf die Klimakrise und das Versagen unserer Regierungen,</a:t>
            </a:r>
            <a:r>
              <a:rPr lang="de-DE" sz="1600" dirty="0">
                <a:latin typeface="Avenir Light" panose="020B0402020203020204" pitchFamily="34" charset="0"/>
              </a:rPr>
              <a:t> mit der gebotenen Dringlichkeit zu reagieren.“ (AVAAZ)</a:t>
            </a:r>
            <a:endParaRPr lang="de-DE" dirty="0">
              <a:latin typeface="Avenir Light" panose="020B0402020203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30FC2D-0CD7-4AD8-909C-AD31368904F2}"/>
              </a:ext>
            </a:extLst>
          </p:cNvPr>
          <p:cNvSpPr txBox="1"/>
          <p:nvPr/>
        </p:nvSpPr>
        <p:spPr>
          <a:xfrm>
            <a:off x="315023" y="6096769"/>
            <a:ext cx="8478688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050" dirty="0"/>
              <a:t>*Quelle: Marks, Elizabeth and </a:t>
            </a:r>
            <a:r>
              <a:rPr lang="de-DE" sz="1050" dirty="0" err="1"/>
              <a:t>Hickman</a:t>
            </a:r>
            <a:r>
              <a:rPr lang="de-DE" sz="1050" dirty="0"/>
              <a:t>, Caroline and </a:t>
            </a:r>
            <a:r>
              <a:rPr lang="de-DE" sz="1050" dirty="0" err="1"/>
              <a:t>Pihkala</a:t>
            </a:r>
            <a:r>
              <a:rPr lang="de-DE" sz="1050" dirty="0"/>
              <a:t>, </a:t>
            </a:r>
            <a:r>
              <a:rPr lang="de-DE" sz="1050" dirty="0" err="1"/>
              <a:t>Panu</a:t>
            </a:r>
            <a:r>
              <a:rPr lang="de-DE" sz="1050" dirty="0"/>
              <a:t> and Clayton, Susan and Lewandowski, Eric R. and Mayall, </a:t>
            </a:r>
            <a:r>
              <a:rPr lang="de-DE" sz="1050" dirty="0" err="1"/>
              <a:t>Elouise</a:t>
            </a:r>
            <a:r>
              <a:rPr lang="de-DE" sz="1050" dirty="0"/>
              <a:t> E. and </a:t>
            </a:r>
            <a:r>
              <a:rPr lang="de-DE" sz="1050" dirty="0" err="1"/>
              <a:t>Wray</a:t>
            </a:r>
            <a:r>
              <a:rPr lang="de-DE" sz="1050" dirty="0"/>
              <a:t>, Britt and </a:t>
            </a:r>
            <a:r>
              <a:rPr lang="de-DE" sz="1050" dirty="0" err="1"/>
              <a:t>Mellor</a:t>
            </a:r>
            <a:r>
              <a:rPr lang="de-DE" sz="1050" dirty="0"/>
              <a:t>, </a:t>
            </a:r>
            <a:r>
              <a:rPr lang="de-DE" sz="1050" dirty="0" err="1"/>
              <a:t>Catriona</a:t>
            </a:r>
            <a:r>
              <a:rPr lang="de-DE" sz="1050" dirty="0"/>
              <a:t> and van </a:t>
            </a:r>
            <a:r>
              <a:rPr lang="de-DE" sz="1050" dirty="0" err="1"/>
              <a:t>Susteren</a:t>
            </a:r>
            <a:r>
              <a:rPr lang="de-DE" sz="1050" dirty="0"/>
              <a:t>, Lise: Young </a:t>
            </a:r>
            <a:r>
              <a:rPr lang="de-DE" sz="1050" dirty="0" err="1"/>
              <a:t>People's</a:t>
            </a:r>
            <a:r>
              <a:rPr lang="de-DE" sz="1050" dirty="0"/>
              <a:t> Voices on Climate </a:t>
            </a:r>
            <a:r>
              <a:rPr lang="de-DE" sz="1050" dirty="0" err="1"/>
              <a:t>Anxiety</a:t>
            </a:r>
            <a:r>
              <a:rPr lang="de-DE" sz="1050" dirty="0"/>
              <a:t>, Government </a:t>
            </a:r>
            <a:r>
              <a:rPr lang="de-DE" sz="1050" dirty="0" err="1"/>
              <a:t>Betrayal</a:t>
            </a:r>
            <a:r>
              <a:rPr lang="de-DE" sz="1050" dirty="0"/>
              <a:t> and Moral </a:t>
            </a:r>
            <a:r>
              <a:rPr lang="de-DE" sz="1050" dirty="0" err="1"/>
              <a:t>Injury</a:t>
            </a:r>
            <a:r>
              <a:rPr lang="de-DE" sz="1050" dirty="0"/>
              <a:t>: A Global </a:t>
            </a:r>
            <a:r>
              <a:rPr lang="de-DE" sz="1050" dirty="0" err="1"/>
              <a:t>Phenomenon</a:t>
            </a:r>
            <a:r>
              <a:rPr lang="de-DE" sz="1050" dirty="0"/>
              <a:t>. </a:t>
            </a:r>
            <a:r>
              <a:rPr lang="de-DE" sz="1050" dirty="0" err="1"/>
              <a:t>Available</a:t>
            </a:r>
            <a:r>
              <a:rPr lang="de-DE" sz="1050" dirty="0"/>
              <a:t> at SSRN: </a:t>
            </a:r>
            <a:r>
              <a:rPr lang="de-DE" sz="1050" dirty="0">
                <a:hlinkClick r:id="rId5"/>
              </a:rPr>
              <a:t>https://ssrn.com/abstract=3918955</a:t>
            </a:r>
            <a:r>
              <a:rPr lang="de-DE" sz="1050" dirty="0"/>
              <a:t> </a:t>
            </a:r>
            <a:r>
              <a:rPr lang="de-DE" sz="1050" dirty="0" err="1"/>
              <a:t>or</a:t>
            </a:r>
            <a:r>
              <a:rPr lang="de-DE" sz="1050" dirty="0"/>
              <a:t> </a:t>
            </a:r>
            <a:r>
              <a:rPr lang="de-DE" sz="1050" dirty="0">
                <a:hlinkClick r:id="rId6"/>
              </a:rPr>
              <a:t>http://dx.doi.org/10.2139/ssrn.3918955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0908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E1FC5E2B-00C5-4E8B-863B-5637163C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60350"/>
            <a:ext cx="7283450" cy="1085850"/>
          </a:xfrm>
        </p:spPr>
        <p:txBody>
          <a:bodyPr/>
          <a:lstStyle/>
          <a:p>
            <a:pPr eaLnBrk="1" hangingPunct="1"/>
            <a:r>
              <a:rPr lang="de-DE" altLang="de-DE" dirty="0"/>
              <a:t>Was können wir tun?</a:t>
            </a:r>
          </a:p>
        </p:txBody>
      </p:sp>
      <p:sp>
        <p:nvSpPr>
          <p:cNvPr id="15364" name="Foliennummernplatzhalter 4">
            <a:extLst>
              <a:ext uri="{FF2B5EF4-FFF2-40B4-BE49-F238E27FC236}">
                <a16:creationId xmlns:a16="http://schemas.microsoft.com/office/drawing/2014/main" id="{0DE38C50-3481-4991-B3E8-AE44B591D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628EB-4ADF-460D-85A2-8F926309FE26}" type="slidenum">
              <a:rPr lang="de-DE" altLang="de-DE" sz="120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rgbClr val="595959"/>
              </a:solidFill>
            </a:endParaRPr>
          </a:p>
        </p:txBody>
      </p:sp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8FBD7983-C17D-4E91-96DD-7740649A2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9" y="2125644"/>
            <a:ext cx="2240232" cy="319498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083B19-8454-455F-A905-3CEE0FEB12CC}"/>
              </a:ext>
            </a:extLst>
          </p:cNvPr>
          <p:cNvSpPr txBox="1"/>
          <p:nvPr/>
        </p:nvSpPr>
        <p:spPr>
          <a:xfrm>
            <a:off x="3419872" y="3156865"/>
            <a:ext cx="48245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venir Light" panose="020B0402020203020204" pitchFamily="34" charset="0"/>
              </a:rPr>
              <a:t>Nur Langlebiges, nachhaltig produziertes konsumieren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venir Light" panose="020B0402020203020204" pitchFamily="34" charset="0"/>
              </a:rPr>
              <a:t>25% weniger Wohnraum-Platzverbrauch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venir Light" panose="020B0402020203020204" pitchFamily="34" charset="0"/>
              </a:rPr>
              <a:t>50-80% weniger Autos, nur zu 2. im 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venir Light" panose="020B0402020203020204" pitchFamily="34" charset="0"/>
              </a:rPr>
              <a:t>max. alle 1-3 Jahre fliegen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venir Light" panose="020B0402020203020204" pitchFamily="34" charset="0"/>
              </a:rPr>
              <a:t>24% weniger Kalorien, Nur Bio-Lebensmittel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venir Light" panose="020B0402020203020204" pitchFamily="34" charset="0"/>
              </a:rPr>
              <a:t>60% weniger Fleischkonsum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venir Light" panose="020B0402020203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8DB1F8-C7CB-469D-A1FB-6EE94A654CD5}"/>
              </a:ext>
            </a:extLst>
          </p:cNvPr>
          <p:cNvSpPr txBox="1"/>
          <p:nvPr/>
        </p:nvSpPr>
        <p:spPr>
          <a:xfrm>
            <a:off x="3358034" y="180992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venir Light" panose="020B0402020203020204" pitchFamily="34" charset="0"/>
                <a:hlinkClick r:id="rId4"/>
              </a:rPr>
              <a:t>A </a:t>
            </a:r>
            <a:r>
              <a:rPr lang="de-DE" b="1" dirty="0" err="1">
                <a:latin typeface="Avenir Light" panose="020B0402020203020204" pitchFamily="34" charset="0"/>
                <a:hlinkClick r:id="rId4"/>
              </a:rPr>
              <a:t>Societal</a:t>
            </a:r>
            <a:r>
              <a:rPr lang="de-DE" b="1" dirty="0">
                <a:latin typeface="Avenir Light" panose="020B0402020203020204" pitchFamily="34" charset="0"/>
                <a:hlinkClick r:id="rId4"/>
              </a:rPr>
              <a:t> Transformation Scenario </a:t>
            </a:r>
            <a:r>
              <a:rPr lang="de-DE" b="1" dirty="0" err="1">
                <a:latin typeface="Avenir Light" panose="020B0402020203020204" pitchFamily="34" charset="0"/>
                <a:hlinkClick r:id="rId4"/>
              </a:rPr>
              <a:t>for</a:t>
            </a:r>
            <a:r>
              <a:rPr lang="de-DE" b="1" dirty="0">
                <a:latin typeface="Avenir Light" panose="020B0402020203020204" pitchFamily="34" charset="0"/>
                <a:hlinkClick r:id="rId4"/>
              </a:rPr>
              <a:t> </a:t>
            </a:r>
            <a:r>
              <a:rPr lang="de-DE" b="1" dirty="0" err="1">
                <a:latin typeface="Avenir Light" panose="020B0402020203020204" pitchFamily="34" charset="0"/>
                <a:hlinkClick r:id="rId4"/>
              </a:rPr>
              <a:t>Staying</a:t>
            </a:r>
            <a:r>
              <a:rPr lang="de-DE" b="1" dirty="0">
                <a:latin typeface="Avenir Light" panose="020B0402020203020204" pitchFamily="34" charset="0"/>
                <a:hlinkClick r:id="rId4"/>
              </a:rPr>
              <a:t> Below 1.5°C </a:t>
            </a:r>
            <a:endParaRPr lang="de-DE" b="1" dirty="0">
              <a:latin typeface="Avenir Light" panose="020B0402020203020204" pitchFamily="34" charset="0"/>
            </a:endParaRPr>
          </a:p>
          <a:p>
            <a:r>
              <a:rPr lang="de-DE" dirty="0" err="1">
                <a:latin typeface="Avenir Light" panose="020B0402020203020204" pitchFamily="34" charset="0"/>
              </a:rPr>
              <a:t>Kuhnhenn</a:t>
            </a:r>
            <a:r>
              <a:rPr lang="de-DE" dirty="0">
                <a:latin typeface="Avenir Light" panose="020B0402020203020204" pitchFamily="34" charset="0"/>
              </a:rPr>
              <a:t>, Costa, Mahnke, Schneider, Lange (2020)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EB9A84-B2F7-412C-8FE7-819CECF08FAB}"/>
              </a:ext>
            </a:extLst>
          </p:cNvPr>
          <p:cNvSpPr txBox="1"/>
          <p:nvPr/>
        </p:nvSpPr>
        <p:spPr>
          <a:xfrm>
            <a:off x="618377" y="5700449"/>
            <a:ext cx="5934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latin typeface="Avenir Light" panose="020B0402020203020204" pitchFamily="34" charset="0"/>
                <a:sym typeface="Wingdings" panose="05000000000000000000" pitchFamily="2" charset="2"/>
              </a:rPr>
              <a:t> Starke Einschränkungen für </a:t>
            </a:r>
            <a:r>
              <a:rPr lang="de-DE" sz="2000" b="1" dirty="0" err="1">
                <a:latin typeface="Avenir Light" panose="020B0402020203020204" pitchFamily="34" charset="0"/>
                <a:sym typeface="Wingdings" panose="05000000000000000000" pitchFamily="2" charset="2"/>
              </a:rPr>
              <a:t>Jede:n</a:t>
            </a:r>
            <a:r>
              <a:rPr lang="de-DE" sz="2000" b="1" dirty="0">
                <a:latin typeface="Avenir Light" panose="020B0402020203020204" pitchFamily="34" charset="0"/>
                <a:sym typeface="Wingdings" panose="05000000000000000000" pitchFamily="2" charset="2"/>
              </a:rPr>
              <a:t>!!</a:t>
            </a:r>
            <a:endParaRPr lang="de-DE" sz="2000" b="1" dirty="0">
              <a:latin typeface="Avenir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25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A4D6A-796A-9766-E0D7-B6883F5D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Auch </a:t>
            </a:r>
            <a:r>
              <a:rPr lang="en-US" dirty="0" err="1"/>
              <a:t>weitere</a:t>
            </a:r>
            <a:r>
              <a:rPr lang="en-US" dirty="0"/>
              <a:t> Felder der SDGs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5CC3EB-38D7-2AB4-BEE3-081A885F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EBCFE-08DC-42BB-B21D-295E1D502F1F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AE7EB2-AE62-73BF-1B42-E55541630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Barbara Meyer</a:t>
            </a:r>
          </a:p>
          <a:p>
            <a:pPr>
              <a:defRPr/>
            </a:pPr>
            <a:r>
              <a:rPr lang="de-DE"/>
              <a:t>ENB- Mein Beitrag für die Zukunft: Nachhaltigkeit und Verhaltensänderung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90F924-70CB-F3AB-C96B-0056E6D8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31224"/>
            <a:ext cx="3901440" cy="2203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84FBD5-8B1D-D455-952F-0604FA04D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901440" cy="312115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88183D0-9174-EEF6-4CBD-681FD0756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2937194" cy="26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0CD1CB5-3798-4F37-B3CB-B45044F3BDC5}"/>
              </a:ext>
            </a:extLst>
          </p:cNvPr>
          <p:cNvSpPr/>
          <p:nvPr/>
        </p:nvSpPr>
        <p:spPr>
          <a:xfrm>
            <a:off x="385978" y="1844824"/>
            <a:ext cx="8372044" cy="410445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D85C87-5D37-4D7B-9D71-785D1B3A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13"/>
          <a:stretch/>
        </p:blipFill>
        <p:spPr>
          <a:xfrm>
            <a:off x="754030" y="2180467"/>
            <a:ext cx="7562386" cy="3433171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BACE9F7-17DD-4F77-A9CA-E7CF175EE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730" y="208019"/>
            <a:ext cx="6673686" cy="1032281"/>
          </a:xfrm>
        </p:spPr>
        <p:txBody>
          <a:bodyPr>
            <a:normAutofit/>
          </a:bodyPr>
          <a:lstStyle/>
          <a:p>
            <a:pPr algn="l"/>
            <a:r>
              <a:rPr lang="de-DE" sz="4000" dirty="0"/>
              <a:t>Effekte von Bildung/Maßnahmen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3C02DFE-C16D-43F9-A07D-8AF903D95942}"/>
              </a:ext>
            </a:extLst>
          </p:cNvPr>
          <p:cNvSpPr txBox="1"/>
          <p:nvPr/>
        </p:nvSpPr>
        <p:spPr>
          <a:xfrm>
            <a:off x="1031912" y="2397554"/>
            <a:ext cx="257052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venir Light" panose="020B0402020203020204" pitchFamily="34" charset="0"/>
              </a:rPr>
              <a:t>Einstellungen</a:t>
            </a:r>
            <a:endParaRPr lang="en-US" sz="1400" dirty="0">
              <a:solidFill>
                <a:schemeClr val="bg1"/>
              </a:solidFill>
              <a:latin typeface="Avenir Light" panose="020B0402020203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Light" panose="020B0402020203020204" pitchFamily="34" charset="0"/>
              </a:rPr>
              <a:t>Wissen</a:t>
            </a:r>
          </a:p>
          <a:p>
            <a:r>
              <a:rPr lang="en-US" sz="2800" dirty="0" err="1">
                <a:solidFill>
                  <a:schemeClr val="bg1"/>
                </a:solidFill>
                <a:latin typeface="Avenir Light" panose="020B0402020203020204" pitchFamily="34" charset="0"/>
              </a:rPr>
              <a:t>Werte</a:t>
            </a:r>
            <a:endParaRPr lang="en-US" sz="2800" dirty="0">
              <a:solidFill>
                <a:schemeClr val="bg1"/>
              </a:solidFill>
              <a:latin typeface="Avenir Light" panose="020B0402020203020204" pitchFamily="34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Avenir Light" panose="020B0402020203020204" pitchFamily="34" charset="0"/>
              </a:rPr>
              <a:t>Urteile</a:t>
            </a:r>
            <a:endParaRPr lang="en-US" sz="2800" dirty="0">
              <a:solidFill>
                <a:schemeClr val="bg1"/>
              </a:solidFill>
              <a:latin typeface="Avenir Light" panose="020B0402020203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Light" panose="020B0402020203020204" pitchFamily="34" charset="0"/>
              </a:rPr>
              <a:t>Intention</a:t>
            </a:r>
          </a:p>
          <a:p>
            <a:endParaRPr lang="de-DE" sz="1600" dirty="0">
              <a:solidFill>
                <a:schemeClr val="bg1"/>
              </a:solidFill>
              <a:latin typeface="Avenir Light" panose="020B0402020203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4091B6-95A0-4354-B80F-B7625200047F}"/>
              </a:ext>
            </a:extLst>
          </p:cNvPr>
          <p:cNvSpPr txBox="1"/>
          <p:nvPr/>
        </p:nvSpPr>
        <p:spPr>
          <a:xfrm>
            <a:off x="5796822" y="3552366"/>
            <a:ext cx="2424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venir Light" panose="020B0402020203020204" pitchFamily="34" charset="0"/>
              </a:rPr>
              <a:t>Nachhaltiges Handeln</a:t>
            </a:r>
            <a:endParaRPr lang="de-DE" dirty="0">
              <a:solidFill>
                <a:schemeClr val="bg1"/>
              </a:solidFill>
              <a:latin typeface="Avenir Light" panose="020B0402020203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44B16B-D801-45E6-BD8F-B9971F7AFF30}"/>
              </a:ext>
            </a:extLst>
          </p:cNvPr>
          <p:cNvSpPr txBox="1"/>
          <p:nvPr/>
        </p:nvSpPr>
        <p:spPr>
          <a:xfrm>
            <a:off x="1403648" y="5090418"/>
            <a:ext cx="8060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Avenir Light" panose="020B0402020203020204" pitchFamily="34" charset="0"/>
                <a:sym typeface="Wingdings" panose="05000000000000000000" pitchFamily="2" charset="2"/>
              </a:rPr>
              <a:t>zwischen Innen      &amp; Außen*</a:t>
            </a:r>
            <a:endParaRPr lang="de-DE" sz="3200" dirty="0">
              <a:solidFill>
                <a:schemeClr val="accent5">
                  <a:lumMod val="40000"/>
                  <a:lumOff val="60000"/>
                </a:schemeClr>
              </a:solidFill>
              <a:latin typeface="Avenir Light" panose="020B0402020203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962BA76-8EE2-4BC4-846E-821F9ECAF316}"/>
              </a:ext>
            </a:extLst>
          </p:cNvPr>
          <p:cNvSpPr txBox="1"/>
          <p:nvPr/>
        </p:nvSpPr>
        <p:spPr>
          <a:xfrm>
            <a:off x="481402" y="6139959"/>
            <a:ext cx="83720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>
                <a:latin typeface="Avenir Light" panose="020B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*z.B. </a:t>
            </a:r>
            <a:r>
              <a:rPr lang="de-DE" sz="1400" dirty="0" err="1">
                <a:latin typeface="Avenir Light" panose="020B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Osunmuyiwa</a:t>
            </a:r>
            <a:r>
              <a:rPr lang="de-DE" sz="1400" dirty="0">
                <a:latin typeface="Avenir Light" panose="020B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2020, Gao et al. 2020, Li et al. 2019, Moser and </a:t>
            </a:r>
            <a:r>
              <a:rPr lang="de-DE" sz="1400" dirty="0" err="1">
                <a:latin typeface="Avenir Light" panose="020B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Kleinhückelkotten</a:t>
            </a:r>
            <a:r>
              <a:rPr lang="de-DE" sz="1400" dirty="0">
                <a:latin typeface="Avenir Light" panose="020B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2018, Binder </a:t>
            </a:r>
            <a:r>
              <a:rPr lang="de-DE" sz="1400" dirty="0">
                <a:effectLst/>
                <a:latin typeface="Avenir Light" panose="020B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Blankenberg 2017; Flynn et al. 2009; Frederiks et al. 2015; Allen 2016</a:t>
            </a:r>
            <a:endParaRPr lang="de-DE" sz="1400" dirty="0">
              <a:latin typeface="Avenir Light" panose="020B0402020203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A91FE78-7891-4723-BDFD-F676EA36E292}"/>
              </a:ext>
            </a:extLst>
          </p:cNvPr>
          <p:cNvCxnSpPr>
            <a:cxnSpLocks/>
          </p:cNvCxnSpPr>
          <p:nvPr/>
        </p:nvCxnSpPr>
        <p:spPr>
          <a:xfrm flipV="1">
            <a:off x="3332560" y="2000966"/>
            <a:ext cx="931430" cy="1170833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0308ACF-5E1F-421D-8045-B4583C234899}"/>
              </a:ext>
            </a:extLst>
          </p:cNvPr>
          <p:cNvCxnSpPr>
            <a:cxnSpLocks/>
          </p:cNvCxnSpPr>
          <p:nvPr/>
        </p:nvCxnSpPr>
        <p:spPr>
          <a:xfrm>
            <a:off x="3077894" y="4323939"/>
            <a:ext cx="1272336" cy="823113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5FBD9D9-51F2-4329-8300-BA346B1C9AE0}"/>
              </a:ext>
            </a:extLst>
          </p:cNvPr>
          <p:cNvSpPr/>
          <p:nvPr/>
        </p:nvSpPr>
        <p:spPr>
          <a:xfrm>
            <a:off x="3077894" y="3464016"/>
            <a:ext cx="810040" cy="1191646"/>
          </a:xfrm>
          <a:custGeom>
            <a:avLst/>
            <a:gdLst>
              <a:gd name="connsiteX0" fmla="*/ 0 w 778667"/>
              <a:gd name="connsiteY0" fmla="*/ 259993 h 1191646"/>
              <a:gd name="connsiteX1" fmla="*/ 448573 w 778667"/>
              <a:gd name="connsiteY1" fmla="*/ 173729 h 1191646"/>
              <a:gd name="connsiteX2" fmla="*/ 517585 w 778667"/>
              <a:gd name="connsiteY2" fmla="*/ 87465 h 1191646"/>
              <a:gd name="connsiteX3" fmla="*/ 483079 w 778667"/>
              <a:gd name="connsiteY3" fmla="*/ 18454 h 1191646"/>
              <a:gd name="connsiteX4" fmla="*/ 310551 w 778667"/>
              <a:gd name="connsiteY4" fmla="*/ 18454 h 1191646"/>
              <a:gd name="connsiteX5" fmla="*/ 189781 w 778667"/>
              <a:gd name="connsiteY5" fmla="*/ 139223 h 1191646"/>
              <a:gd name="connsiteX6" fmla="*/ 172528 w 778667"/>
              <a:gd name="connsiteY6" fmla="*/ 294499 h 1191646"/>
              <a:gd name="connsiteX7" fmla="*/ 138023 w 778667"/>
              <a:gd name="connsiteY7" fmla="*/ 467027 h 1191646"/>
              <a:gd name="connsiteX8" fmla="*/ 293298 w 778667"/>
              <a:gd name="connsiteY8" fmla="*/ 812084 h 1191646"/>
              <a:gd name="connsiteX9" fmla="*/ 362309 w 778667"/>
              <a:gd name="connsiteY9" fmla="*/ 829337 h 1191646"/>
              <a:gd name="connsiteX10" fmla="*/ 465826 w 778667"/>
              <a:gd name="connsiteY10" fmla="*/ 812084 h 1191646"/>
              <a:gd name="connsiteX11" fmla="*/ 603849 w 778667"/>
              <a:gd name="connsiteY11" fmla="*/ 656808 h 1191646"/>
              <a:gd name="connsiteX12" fmla="*/ 638355 w 778667"/>
              <a:gd name="connsiteY12" fmla="*/ 587797 h 1191646"/>
              <a:gd name="connsiteX13" fmla="*/ 724619 w 778667"/>
              <a:gd name="connsiteY13" fmla="*/ 605050 h 1191646"/>
              <a:gd name="connsiteX14" fmla="*/ 759124 w 778667"/>
              <a:gd name="connsiteY14" fmla="*/ 691314 h 1191646"/>
              <a:gd name="connsiteX15" fmla="*/ 776377 w 778667"/>
              <a:gd name="connsiteY15" fmla="*/ 743072 h 1191646"/>
              <a:gd name="connsiteX16" fmla="*/ 776377 w 778667"/>
              <a:gd name="connsiteY16" fmla="*/ 1191646 h 119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8667" h="1191646">
                <a:moveTo>
                  <a:pt x="0" y="259993"/>
                </a:moveTo>
                <a:cubicBezTo>
                  <a:pt x="274515" y="246921"/>
                  <a:pt x="305838" y="316463"/>
                  <a:pt x="448573" y="173729"/>
                </a:cubicBezTo>
                <a:cubicBezTo>
                  <a:pt x="474612" y="147691"/>
                  <a:pt x="494581" y="116220"/>
                  <a:pt x="517585" y="87465"/>
                </a:cubicBezTo>
                <a:cubicBezTo>
                  <a:pt x="506083" y="64461"/>
                  <a:pt x="504007" y="33403"/>
                  <a:pt x="483079" y="18454"/>
                </a:cubicBezTo>
                <a:cubicBezTo>
                  <a:pt x="432758" y="-17490"/>
                  <a:pt x="360872" y="8390"/>
                  <a:pt x="310551" y="18454"/>
                </a:cubicBezTo>
                <a:cubicBezTo>
                  <a:pt x="284311" y="39446"/>
                  <a:pt x="201797" y="91159"/>
                  <a:pt x="189781" y="139223"/>
                </a:cubicBezTo>
                <a:cubicBezTo>
                  <a:pt x="177150" y="189745"/>
                  <a:pt x="180650" y="243059"/>
                  <a:pt x="172528" y="294499"/>
                </a:cubicBezTo>
                <a:cubicBezTo>
                  <a:pt x="163381" y="352430"/>
                  <a:pt x="149525" y="409518"/>
                  <a:pt x="138023" y="467027"/>
                </a:cubicBezTo>
                <a:cubicBezTo>
                  <a:pt x="183302" y="708516"/>
                  <a:pt x="118142" y="724505"/>
                  <a:pt x="293298" y="812084"/>
                </a:cubicBezTo>
                <a:cubicBezTo>
                  <a:pt x="314506" y="822688"/>
                  <a:pt x="339305" y="823586"/>
                  <a:pt x="362309" y="829337"/>
                </a:cubicBezTo>
                <a:cubicBezTo>
                  <a:pt x="396815" y="823586"/>
                  <a:pt x="433980" y="826560"/>
                  <a:pt x="465826" y="812084"/>
                </a:cubicBezTo>
                <a:cubicBezTo>
                  <a:pt x="541708" y="777592"/>
                  <a:pt x="566444" y="724137"/>
                  <a:pt x="603849" y="656808"/>
                </a:cubicBezTo>
                <a:cubicBezTo>
                  <a:pt x="616339" y="634326"/>
                  <a:pt x="626853" y="610801"/>
                  <a:pt x="638355" y="587797"/>
                </a:cubicBezTo>
                <a:cubicBezTo>
                  <a:pt x="667110" y="593548"/>
                  <a:pt x="702355" y="585966"/>
                  <a:pt x="724619" y="605050"/>
                </a:cubicBezTo>
                <a:cubicBezTo>
                  <a:pt x="748133" y="625205"/>
                  <a:pt x="748250" y="662316"/>
                  <a:pt x="759124" y="691314"/>
                </a:cubicBezTo>
                <a:cubicBezTo>
                  <a:pt x="765509" y="708342"/>
                  <a:pt x="775750" y="724897"/>
                  <a:pt x="776377" y="743072"/>
                </a:cubicBezTo>
                <a:cubicBezTo>
                  <a:pt x="781530" y="892508"/>
                  <a:pt x="776377" y="1042121"/>
                  <a:pt x="776377" y="1191646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venir Light" panose="020B0402020203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8CEB71-2D56-41B3-9B37-EE067ED68C49}"/>
              </a:ext>
            </a:extLst>
          </p:cNvPr>
          <p:cNvSpPr txBox="1"/>
          <p:nvPr/>
        </p:nvSpPr>
        <p:spPr>
          <a:xfrm>
            <a:off x="742129" y="4702691"/>
            <a:ext cx="250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Avenir Light" panose="020B0402020203020204" pitchFamily="34" charset="0"/>
                <a:sym typeface="Wingdings" panose="05000000000000000000" pitchFamily="2" charset="2"/>
              </a:rPr>
              <a:t>Graben </a:t>
            </a:r>
            <a:endParaRPr lang="de-DE" sz="3200" dirty="0">
              <a:solidFill>
                <a:schemeClr val="accent5">
                  <a:lumMod val="40000"/>
                  <a:lumOff val="60000"/>
                </a:schemeClr>
              </a:solidFill>
              <a:latin typeface="Avenir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331A0AE0-84A3-4753-AEC3-59E22B7D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60350"/>
            <a:ext cx="7283450" cy="1085850"/>
          </a:xfrm>
        </p:spPr>
        <p:txBody>
          <a:bodyPr/>
          <a:lstStyle/>
          <a:p>
            <a:pPr eaLnBrk="1" hangingPunct="1"/>
            <a:r>
              <a:rPr lang="de-DE" altLang="de-DE" dirty="0"/>
              <a:t>Fragen an euer Projekt</a:t>
            </a:r>
          </a:p>
        </p:txBody>
      </p:sp>
      <p:sp>
        <p:nvSpPr>
          <p:cNvPr id="26627" name="Foliennummernplatzhalter 4">
            <a:extLst>
              <a:ext uri="{FF2B5EF4-FFF2-40B4-BE49-F238E27FC236}">
                <a16:creationId xmlns:a16="http://schemas.microsoft.com/office/drawing/2014/main" id="{2ABFB970-BE54-4C0B-AA04-C92D89C71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venir Light" panose="020B04020202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Light" panose="020B04020202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venir Light" panose="020B04020202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venir Light" panose="020B04020202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B99D2-2224-49F8-BBDA-2AE6B62B9D94}" type="slidenum">
              <a:rPr lang="de-DE" altLang="de-DE" sz="120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 dirty="0">
              <a:solidFill>
                <a:srgbClr val="595959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6E9781D-C7FD-5DE6-DB0F-FA5150857C93}"/>
              </a:ext>
            </a:extLst>
          </p:cNvPr>
          <p:cNvSpPr txBox="1"/>
          <p:nvPr/>
        </p:nvSpPr>
        <p:spPr>
          <a:xfrm>
            <a:off x="323528" y="1817269"/>
            <a:ext cx="871296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de-DE" sz="3200" u="none" strike="noStrike" dirty="0">
                <a:effectLst/>
                <a:latin typeface="Avenir Light" panose="020B0402020203020204" pitchFamily="34" charset="0"/>
              </a:rPr>
              <a:t>Inwiefern könnte </a:t>
            </a:r>
            <a:r>
              <a:rPr lang="de-DE" sz="3200" dirty="0">
                <a:latin typeface="Avenir Light" panose="020B0402020203020204" pitchFamily="34" charset="0"/>
              </a:rPr>
              <a:t>die</a:t>
            </a:r>
            <a:r>
              <a:rPr lang="de-DE" sz="3200" u="none" strike="noStrike" dirty="0">
                <a:effectLst/>
                <a:latin typeface="Avenir Light" panose="020B0402020203020204" pitchFamily="34" charset="0"/>
              </a:rPr>
              <a:t> inner-</a:t>
            </a:r>
            <a:r>
              <a:rPr lang="de-DE" sz="3200" u="none" strike="noStrike" dirty="0" err="1">
                <a:effectLst/>
                <a:latin typeface="Avenir Light" panose="020B0402020203020204" pitchFamily="34" charset="0"/>
              </a:rPr>
              <a:t>outer</a:t>
            </a:r>
            <a:r>
              <a:rPr lang="de-DE" sz="3200" u="none" strike="noStrike" dirty="0">
                <a:effectLst/>
                <a:latin typeface="Avenir Light" panose="020B0402020203020204" pitchFamily="34" charset="0"/>
              </a:rPr>
              <a:t> </a:t>
            </a:r>
            <a:r>
              <a:rPr lang="de-DE" sz="3200" u="none" strike="noStrike" dirty="0" err="1">
                <a:effectLst/>
                <a:latin typeface="Avenir Light" panose="020B0402020203020204" pitchFamily="34" charset="0"/>
              </a:rPr>
              <a:t>gap</a:t>
            </a:r>
            <a:r>
              <a:rPr lang="de-DE" sz="3200" u="none" strike="noStrike" dirty="0">
                <a:effectLst/>
                <a:latin typeface="Avenir Light" panose="020B0402020203020204" pitchFamily="34" charset="0"/>
              </a:rPr>
              <a:t> euer Projekt gefährden? </a:t>
            </a:r>
            <a:endParaRPr lang="de-DE" sz="3200" dirty="0">
              <a:latin typeface="Avenir Light" panose="020B0402020203020204" pitchFamily="34" charset="0"/>
            </a:endParaRP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de-DE" sz="3200" u="none" strike="noStrike" dirty="0">
                <a:effectLst/>
                <a:latin typeface="Avenir Light" panose="020B0402020203020204" pitchFamily="34" charset="0"/>
              </a:rPr>
              <a:t>Wann/wo genau spielt die </a:t>
            </a:r>
            <a:r>
              <a:rPr lang="de-DE" sz="3200" u="none" strike="noStrike" dirty="0" err="1">
                <a:effectLst/>
                <a:latin typeface="Avenir Light" panose="020B0402020203020204" pitchFamily="34" charset="0"/>
              </a:rPr>
              <a:t>gap</a:t>
            </a:r>
            <a:r>
              <a:rPr lang="de-DE" sz="3200" u="none" strike="noStrike" dirty="0">
                <a:effectLst/>
                <a:latin typeface="Avenir Light" panose="020B0402020203020204" pitchFamily="34" charset="0"/>
              </a:rPr>
              <a:t> eine Rolle?</a:t>
            </a:r>
          </a:p>
          <a:p>
            <a:pPr fontAlgn="ctr"/>
            <a:endParaRPr lang="de-DE" sz="2200" b="0" i="0" u="none" strike="noStrike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 fontAlgn="ctr"/>
            <a:endParaRPr lang="de-DE" sz="1800" b="0" i="0" u="none" strike="noStrike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2F82DC-3F2D-61E8-D89E-17713EEEF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13"/>
          <a:stretch/>
        </p:blipFill>
        <p:spPr>
          <a:xfrm>
            <a:off x="1192830" y="3447459"/>
            <a:ext cx="6408712" cy="2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657C359-5AD0-479B-87FF-34970A63AE94}"/>
              </a:ext>
            </a:extLst>
          </p:cNvPr>
          <p:cNvSpPr/>
          <p:nvPr/>
        </p:nvSpPr>
        <p:spPr>
          <a:xfrm>
            <a:off x="385978" y="1844824"/>
            <a:ext cx="8372044" cy="410445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D85C87-5D37-4D7B-9D71-785D1B3A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3" b="1"/>
          <a:stretch/>
        </p:blipFill>
        <p:spPr>
          <a:xfrm>
            <a:off x="901755" y="2314861"/>
            <a:ext cx="7275475" cy="2986347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BACE9F7-17DD-4F77-A9CA-E7CF175EE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59" y="351849"/>
            <a:ext cx="5040072" cy="773163"/>
          </a:xfrm>
        </p:spPr>
        <p:txBody>
          <a:bodyPr>
            <a:normAutofit/>
          </a:bodyPr>
          <a:lstStyle/>
          <a:p>
            <a:r>
              <a:rPr lang="de-DE" sz="4400" dirty="0"/>
              <a:t>Ziel der SDGs</a:t>
            </a:r>
          </a:p>
        </p:txBody>
      </p:sp>
      <p:sp>
        <p:nvSpPr>
          <p:cNvPr id="9" name="Bogen 8">
            <a:extLst>
              <a:ext uri="{FF2B5EF4-FFF2-40B4-BE49-F238E27FC236}">
                <a16:creationId xmlns:a16="http://schemas.microsoft.com/office/drawing/2014/main" id="{95F73318-2DB8-4E66-A044-6583A13C58F0}"/>
              </a:ext>
            </a:extLst>
          </p:cNvPr>
          <p:cNvSpPr/>
          <p:nvPr/>
        </p:nvSpPr>
        <p:spPr>
          <a:xfrm>
            <a:off x="3274695" y="4131864"/>
            <a:ext cx="2594610" cy="765811"/>
          </a:xfrm>
          <a:prstGeom prst="arc">
            <a:avLst>
              <a:gd name="adj1" fmla="val 11280349"/>
              <a:gd name="adj2" fmla="val 21232526"/>
            </a:avLst>
          </a:prstGeom>
          <a:ln w="762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venir Light" panose="020B0402020203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44B16B-D801-45E6-BD8F-B9971F7AFF30}"/>
              </a:ext>
            </a:extLst>
          </p:cNvPr>
          <p:cNvSpPr txBox="1"/>
          <p:nvPr/>
        </p:nvSpPr>
        <p:spPr>
          <a:xfrm>
            <a:off x="3078002" y="4274678"/>
            <a:ext cx="29879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venir Light" panose="020B0402020203020204" pitchFamily="34" charset="0"/>
                <a:sym typeface="Wingdings" panose="05000000000000000000" pitchFamily="2" charset="2"/>
              </a:rPr>
              <a:t>Graben überbrücken</a:t>
            </a:r>
            <a:endParaRPr lang="de-DE" sz="3600" dirty="0">
              <a:solidFill>
                <a:schemeClr val="bg1"/>
              </a:solidFill>
              <a:latin typeface="Avenir Light" panose="020B0402020203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0459A6-0E11-4325-A659-8B91DCF66DAF}"/>
              </a:ext>
            </a:extLst>
          </p:cNvPr>
          <p:cNvSpPr txBox="1"/>
          <p:nvPr/>
        </p:nvSpPr>
        <p:spPr>
          <a:xfrm>
            <a:off x="5982801" y="3837008"/>
            <a:ext cx="2259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venir Light" panose="020B0402020203020204" pitchFamily="34" charset="0"/>
              </a:rPr>
              <a:t>Nachhaltiges Handeln</a:t>
            </a:r>
            <a:endParaRPr lang="de-DE" dirty="0">
              <a:solidFill>
                <a:schemeClr val="bg1"/>
              </a:solidFill>
              <a:latin typeface="Avenir Light" panose="020B0402020203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7B23C07-4A9D-47B7-9758-69F0FA17E00B}"/>
              </a:ext>
            </a:extLst>
          </p:cNvPr>
          <p:cNvSpPr txBox="1"/>
          <p:nvPr/>
        </p:nvSpPr>
        <p:spPr>
          <a:xfrm>
            <a:off x="1252442" y="2525328"/>
            <a:ext cx="247096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venir Light" panose="020B0402020203020204" pitchFamily="34" charset="0"/>
              </a:rPr>
              <a:t>Einstellungen</a:t>
            </a:r>
            <a:endParaRPr lang="en-US" sz="1400" dirty="0">
              <a:solidFill>
                <a:schemeClr val="bg1"/>
              </a:solidFill>
              <a:latin typeface="Avenir Light" panose="020B0402020203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Light" panose="020B0402020203020204" pitchFamily="34" charset="0"/>
              </a:rPr>
              <a:t>Wissen</a:t>
            </a:r>
          </a:p>
          <a:p>
            <a:r>
              <a:rPr lang="en-US" sz="2800" dirty="0" err="1">
                <a:solidFill>
                  <a:schemeClr val="bg1"/>
                </a:solidFill>
                <a:latin typeface="Avenir Light" panose="020B0402020203020204" pitchFamily="34" charset="0"/>
              </a:rPr>
              <a:t>Werte</a:t>
            </a:r>
            <a:endParaRPr lang="en-US" sz="2800" dirty="0">
              <a:solidFill>
                <a:schemeClr val="bg1"/>
              </a:solidFill>
              <a:latin typeface="Avenir Light" panose="020B0402020203020204" pitchFamily="34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Avenir Light" panose="020B0402020203020204" pitchFamily="34" charset="0"/>
              </a:rPr>
              <a:t>Urteile</a:t>
            </a:r>
            <a:endParaRPr lang="en-US" sz="2800" dirty="0">
              <a:solidFill>
                <a:schemeClr val="bg1"/>
              </a:solidFill>
              <a:latin typeface="Avenir Light" panose="020B0402020203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Light" panose="020B0402020203020204" pitchFamily="34" charset="0"/>
              </a:rPr>
              <a:t>Intention</a:t>
            </a:r>
          </a:p>
          <a:p>
            <a:endParaRPr lang="de-DE" sz="1600" dirty="0">
              <a:solidFill>
                <a:schemeClr val="bg1"/>
              </a:solidFill>
              <a:latin typeface="Avenir Light" panose="020B0402020203020204" pitchFamily="34" charset="0"/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C1FE989-99EE-1572-167A-137231F0963E}"/>
              </a:ext>
            </a:extLst>
          </p:cNvPr>
          <p:cNvSpPr txBox="1">
            <a:spLocks/>
          </p:cNvSpPr>
          <p:nvPr/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Prof. Dr. Barbara Meyer</a:t>
            </a:r>
          </a:p>
          <a:p>
            <a:pPr>
              <a:defRPr/>
            </a:pPr>
            <a:r>
              <a:rPr lang="de-DE"/>
              <a:t>ENB- Mein Beitrag für die Zukunft: Nachhaltigkeit und Verhaltensänderung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141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16D2CE-DB1A-4691-B455-D531F8F6B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397003"/>
            <a:ext cx="8568000" cy="2334739"/>
          </a:xfrm>
        </p:spPr>
        <p:txBody>
          <a:bodyPr/>
          <a:lstStyle/>
          <a:p>
            <a:r>
              <a:rPr lang="de-DE" dirty="0"/>
              <a:t>Method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3906CEA-5040-41EA-93C7-13FF2E7C3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68771"/>
              </p:ext>
            </p:extLst>
          </p:nvPr>
        </p:nvGraphicFramePr>
        <p:xfrm>
          <a:off x="576000" y="1628800"/>
          <a:ext cx="7633765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4272">
                  <a:extLst>
                    <a:ext uri="{9D8B030D-6E8A-4147-A177-3AD203B41FA5}">
                      <a16:colId xmlns:a16="http://schemas.microsoft.com/office/drawing/2014/main" val="2159103678"/>
                    </a:ext>
                  </a:extLst>
                </a:gridCol>
                <a:gridCol w="742496">
                  <a:extLst>
                    <a:ext uri="{9D8B030D-6E8A-4147-A177-3AD203B41FA5}">
                      <a16:colId xmlns:a16="http://schemas.microsoft.com/office/drawing/2014/main" val="2324493740"/>
                    </a:ext>
                  </a:extLst>
                </a:gridCol>
                <a:gridCol w="856420">
                  <a:extLst>
                    <a:ext uri="{9D8B030D-6E8A-4147-A177-3AD203B41FA5}">
                      <a16:colId xmlns:a16="http://schemas.microsoft.com/office/drawing/2014/main" val="4172639380"/>
                    </a:ext>
                  </a:extLst>
                </a:gridCol>
                <a:gridCol w="1000876">
                  <a:extLst>
                    <a:ext uri="{9D8B030D-6E8A-4147-A177-3AD203B41FA5}">
                      <a16:colId xmlns:a16="http://schemas.microsoft.com/office/drawing/2014/main" val="3977794083"/>
                    </a:ext>
                  </a:extLst>
                </a:gridCol>
                <a:gridCol w="2639701">
                  <a:extLst>
                    <a:ext uri="{9D8B030D-6E8A-4147-A177-3AD203B41FA5}">
                      <a16:colId xmlns:a16="http://schemas.microsoft.com/office/drawing/2014/main" val="2575269273"/>
                    </a:ext>
                  </a:extLst>
                </a:gridCol>
              </a:tblGrid>
              <a:tr h="873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(all articles returned/ relevant articles)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ERIC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APA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Web of Science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Final totals of relevant articles after removal of duplicates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444905"/>
                  </a:ext>
                </a:extLst>
              </a:tr>
              <a:tr h="577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“judgment-action gap”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3/2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9/7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5/3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471494"/>
                  </a:ext>
                </a:extLst>
              </a:tr>
              <a:tr h="577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“knowledge-action gap”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2/0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5/1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21/5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090314"/>
                  </a:ext>
                </a:extLst>
              </a:tr>
              <a:tr h="281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“value-action gap”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10/6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21/13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837657"/>
                  </a:ext>
                </a:extLst>
              </a:tr>
              <a:tr h="50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“intention-action gap”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8/0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19/8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87760"/>
                  </a:ext>
                </a:extLst>
              </a:tr>
              <a:tr h="281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“attitude-action gap”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1/1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3/3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7/5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029819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997379CF-171B-405E-BA57-9D6732903087}"/>
              </a:ext>
            </a:extLst>
          </p:cNvPr>
          <p:cNvSpPr txBox="1"/>
          <p:nvPr/>
        </p:nvSpPr>
        <p:spPr>
          <a:xfrm>
            <a:off x="467544" y="4899305"/>
            <a:ext cx="8442251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0"/>
              </a:rPr>
              <a:t>56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0"/>
              </a:rPr>
              <a:t>Artikel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0"/>
              </a:rPr>
              <a:t>tiefgehend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0"/>
              </a:rPr>
              <a:t>analysiert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0"/>
            </a:endParaRPr>
          </a:p>
          <a:p>
            <a:br>
              <a:rPr lang="en-US" sz="700" dirty="0">
                <a:latin typeface="Avenir Light" panose="020B0402020203020204" pitchFamily="34" charset="0"/>
              </a:rPr>
            </a:br>
            <a:r>
              <a:rPr lang="en-US" sz="2000" dirty="0" err="1">
                <a:latin typeface="Avenir Light" panose="020B0402020203020204" pitchFamily="34" charset="0"/>
              </a:rPr>
              <a:t>Ziel</a:t>
            </a:r>
            <a:r>
              <a:rPr lang="en-US" sz="2000" dirty="0">
                <a:latin typeface="Avenir Light" panose="020B0402020203020204" pitchFamily="34" charset="0"/>
              </a:rPr>
              <a:t>: </a:t>
            </a:r>
            <a:r>
              <a:rPr lang="en-US" sz="2000" dirty="0" err="1">
                <a:latin typeface="Avenir Light" panose="020B0402020203020204" pitchFamily="34" charset="0"/>
              </a:rPr>
              <a:t>Empirisch</a:t>
            </a:r>
            <a:r>
              <a:rPr lang="en-US" sz="2000" dirty="0">
                <a:latin typeface="Avenir Light" panose="020B0402020203020204" pitchFamily="34" charset="0"/>
              </a:rPr>
              <a:t> </a:t>
            </a:r>
            <a:r>
              <a:rPr lang="en-US" sz="2000" dirty="0" err="1">
                <a:latin typeface="Avenir Light" panose="020B0402020203020204" pitchFamily="34" charset="0"/>
              </a:rPr>
              <a:t>relevante</a:t>
            </a:r>
            <a:r>
              <a:rPr lang="en-US" sz="2000" dirty="0">
                <a:latin typeface="Avenir Light" panose="020B0402020203020204" pitchFamily="34" charset="0"/>
              </a:rPr>
              <a:t> </a:t>
            </a:r>
            <a:r>
              <a:rPr lang="en-US" sz="2000" dirty="0" err="1">
                <a:latin typeface="Avenir Light" panose="020B0402020203020204" pitchFamily="34" charset="0"/>
              </a:rPr>
              <a:t>Faktoren</a:t>
            </a:r>
            <a:r>
              <a:rPr lang="en-US" sz="2000" dirty="0">
                <a:latin typeface="Avenir Light" panose="020B0402020203020204" pitchFamily="34" charset="0"/>
              </a:rPr>
              <a:t> </a:t>
            </a:r>
            <a:r>
              <a:rPr lang="en-US" sz="2000" dirty="0" err="1">
                <a:latin typeface="Avenir Light" panose="020B0402020203020204" pitchFamily="34" charset="0"/>
              </a:rPr>
              <a:t>finden</a:t>
            </a:r>
            <a:r>
              <a:rPr lang="en-US" sz="2000" dirty="0">
                <a:latin typeface="Avenir Light" panose="020B0402020203020204" pitchFamily="34" charset="0"/>
              </a:rPr>
              <a:t>, die </a:t>
            </a:r>
            <a:r>
              <a:rPr lang="en-US" sz="2000" dirty="0" err="1">
                <a:latin typeface="Avenir Light" panose="020B0402020203020204" pitchFamily="34" charset="0"/>
              </a:rPr>
              <a:t>einen</a:t>
            </a:r>
            <a:r>
              <a:rPr lang="en-US" sz="2000" dirty="0">
                <a:latin typeface="Avenir Light" panose="020B0402020203020204" pitchFamily="34" charset="0"/>
              </a:rPr>
              <a:t> </a:t>
            </a:r>
            <a:r>
              <a:rPr lang="en-US" sz="2000" dirty="0" err="1">
                <a:latin typeface="Avenir Light" panose="020B0402020203020204" pitchFamily="34" charset="0"/>
              </a:rPr>
              <a:t>Einfluss</a:t>
            </a:r>
            <a:r>
              <a:rPr lang="en-US" sz="2000" dirty="0">
                <a:latin typeface="Avenir Light" panose="020B0402020203020204" pitchFamily="34" charset="0"/>
              </a:rPr>
              <a:t> auf die inner-outer gap </a:t>
            </a:r>
            <a:r>
              <a:rPr lang="en-US" sz="2000" dirty="0" err="1">
                <a:latin typeface="Avenir Light" panose="020B0402020203020204" pitchFamily="34" charset="0"/>
              </a:rPr>
              <a:t>haben</a:t>
            </a:r>
            <a:endParaRPr lang="de-DE" sz="2000" dirty="0">
              <a:latin typeface="Avenir Light" panose="020B0402020203020204" pitchFamily="34" charset="0"/>
            </a:endParaRP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6B05C0F9-D55B-4D94-8C14-70CA64D73BC4}"/>
              </a:ext>
            </a:extLst>
          </p:cNvPr>
          <p:cNvSpPr txBox="1">
            <a:spLocks/>
          </p:cNvSpPr>
          <p:nvPr/>
        </p:nvSpPr>
        <p:spPr bwMode="auto">
          <a:xfrm>
            <a:off x="754659" y="351849"/>
            <a:ext cx="5040072" cy="7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lex Brush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lex Brush" pitchFamily="2" charset="0"/>
              </a:defRPr>
            </a:lvl9pPr>
          </a:lstStyle>
          <a:p>
            <a:r>
              <a:rPr lang="de-DE" sz="4400" dirty="0"/>
              <a:t>Forschung- Methode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6B2C785-E6E7-1B1B-4556-4CEF6F778133}"/>
              </a:ext>
            </a:extLst>
          </p:cNvPr>
          <p:cNvSpPr txBox="1">
            <a:spLocks/>
          </p:cNvSpPr>
          <p:nvPr/>
        </p:nvSpPr>
        <p:spPr>
          <a:xfrm>
            <a:off x="457200" y="6324226"/>
            <a:ext cx="519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/>
              <a:t>Prof. Dr. Barbara Meyer</a:t>
            </a:r>
          </a:p>
          <a:p>
            <a:pPr>
              <a:defRPr/>
            </a:pPr>
            <a:r>
              <a:rPr lang="de-DE"/>
              <a:t>ENB- Mein Beitrag für die Zukunft: Nachhaltigkeit und Verhaltensänderung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7010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008996"/>
      </a:dk2>
      <a:lt2>
        <a:srgbClr val="EEECE1"/>
      </a:lt2>
      <a:accent1>
        <a:srgbClr val="FF9E1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2634</Words>
  <Application>Microsoft Office PowerPoint</Application>
  <PresentationFormat>Bildschirmpräsentation (4:3)</PresentationFormat>
  <Paragraphs>225</Paragraphs>
  <Slides>20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Alex Brush</vt:lpstr>
      <vt:lpstr>Arial</vt:lpstr>
      <vt:lpstr>Avenir Heavy</vt:lpstr>
      <vt:lpstr>Avenir Light</vt:lpstr>
      <vt:lpstr>Calibri</vt:lpstr>
      <vt:lpstr>Helvetica Neue</vt:lpstr>
      <vt:lpstr>Symbol</vt:lpstr>
      <vt:lpstr>Wingdings</vt:lpstr>
      <vt:lpstr>Larissa-Design</vt:lpstr>
      <vt:lpstr>Eine kleine Psychologie der Nachhaltigkeit:   Wann verändern Menschen ihr Verhalten?  16.06.22</vt:lpstr>
      <vt:lpstr>PowerPoint-Präsentation</vt:lpstr>
      <vt:lpstr>Klimaangst</vt:lpstr>
      <vt:lpstr>Was können wir tun?</vt:lpstr>
      <vt:lpstr>Auch weitere Felder der SDGs</vt:lpstr>
      <vt:lpstr>Effekte von Bildung/Maßnahmen</vt:lpstr>
      <vt:lpstr>Fragen an euer Projekt</vt:lpstr>
      <vt:lpstr>Ziel der SDGs</vt:lpstr>
      <vt:lpstr>Method</vt:lpstr>
      <vt:lpstr>Ergebnisse: Drei Foki</vt:lpstr>
      <vt:lpstr>PowerPoint-Präsentation</vt:lpstr>
      <vt:lpstr>Was tun? Wert- reflexion Umfeld</vt:lpstr>
      <vt:lpstr>https://www.innerdevelopmentgoals.org/</vt:lpstr>
      <vt:lpstr>Was tun? 4-Punkte Plan  Bildung für nachhaltige Entwicklung</vt:lpstr>
      <vt:lpstr>Unterstütze die Reflexion von  Gewohnheiten: Gute Quellen im Netz</vt:lpstr>
      <vt:lpstr>Literaturtipps</vt:lpstr>
      <vt:lpstr>Literaturtipps</vt:lpstr>
      <vt:lpstr>Wichtige Folgerungen für euer Projekt- Überbrückt die Gap!!</vt:lpstr>
      <vt:lpstr>Zum Abschluss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Dr. Barbara Meyer</dc:creator>
  <cp:lastModifiedBy>Meyer, Barbara (IFG)</cp:lastModifiedBy>
  <cp:revision>100</cp:revision>
  <dcterms:created xsi:type="dcterms:W3CDTF">2018-04-16T11:06:39Z</dcterms:created>
  <dcterms:modified xsi:type="dcterms:W3CDTF">2022-06-17T13:53:51Z</dcterms:modified>
</cp:coreProperties>
</file>